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Montserrat Heavy" charset="1" panose="00000A00000000000000"/>
      <p:regular r:id="rId68"/>
    </p:embeddedFont>
    <p:embeddedFont>
      <p:font typeface="Akzidenz-Grotesk Heavy" charset="1" panose="02000503050000020004"/>
      <p:regular r:id="rId69"/>
    </p:embeddedFont>
    <p:embeddedFont>
      <p:font typeface="Aileron Bold" charset="1" panose="00000800000000000000"/>
      <p:regular r:id="rId70"/>
    </p:embeddedFont>
    <p:embeddedFont>
      <p:font typeface="Glacial Indifference" charset="1" panose="00000000000000000000"/>
      <p:regular r:id="rId71"/>
    </p:embeddedFont>
    <p:embeddedFont>
      <p:font typeface="Aileron" charset="1" panose="00000500000000000000"/>
      <p:regular r:id="rId72"/>
    </p:embeddedFont>
    <p:embeddedFont>
      <p:font typeface="Aileron Ultra-Bold" charset="1" panose="00000A00000000000000"/>
      <p:regular r:id="rId73"/>
    </p:embeddedFont>
    <p:embeddedFont>
      <p:font typeface="Akzidenz-Grotesk Bold" charset="1" panose="02000803050000020004"/>
      <p:regular r:id="rId74"/>
    </p:embeddedFont>
    <p:embeddedFont>
      <p:font typeface="Libre Baskerville Bold" charset="1" panose="02000000000000000000"/>
      <p:regular r:id="rId75"/>
    </p:embeddedFont>
    <p:embeddedFont>
      <p:font typeface="The Youngest Serif" charset="1" panose="00000500000000000000"/>
      <p:regular r:id="rId76"/>
    </p:embeddedFont>
    <p:embeddedFont>
      <p:font typeface="Times New Roman" charset="1" panose="02030502070405020303"/>
      <p:regular r:id="rId77"/>
    </p:embeddedFont>
    <p:embeddedFont>
      <p:font typeface="Arimo" charset="1" panose="020B0604020202020204"/>
      <p:regular r:id="rId78"/>
    </p:embeddedFont>
    <p:embeddedFont>
      <p:font typeface="Barlow Condensed Heavy" charset="1" panose="00000A06000000000000"/>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1.png" Type="http://schemas.openxmlformats.org/officeDocument/2006/relationships/image"/><Relationship Id="rId7"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6.jpeg" Type="http://schemas.openxmlformats.org/officeDocument/2006/relationships/image"/><Relationship Id="rId9" Target="../media/image4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jpe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2.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4.jpeg" Type="http://schemas.openxmlformats.org/officeDocument/2006/relationships/image"/><Relationship Id="rId9" Target="../media/image55.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6.jpeg" Type="http://schemas.openxmlformats.org/officeDocument/2006/relationships/image"/><Relationship Id="rId9" Target="../media/image57.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8.jpeg" Type="http://schemas.openxmlformats.org/officeDocument/2006/relationships/image"/><Relationship Id="rId9" Target="../media/image59.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0.jpeg" Type="http://schemas.openxmlformats.org/officeDocument/2006/relationships/image"/><Relationship Id="rId9" Target="../media/image61.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0.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2.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3.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jpe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87.jpeg" Type="http://schemas.openxmlformats.org/officeDocument/2006/relationships/image"/><Relationship Id="rId9" Target="../media/image88.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89.jpeg" Type="http://schemas.openxmlformats.org/officeDocument/2006/relationships/image"/><Relationship Id="rId9" Target="../media/image90.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1.jpeg" Type="http://schemas.openxmlformats.org/officeDocument/2006/relationships/image"/><Relationship Id="rId9" Target="../media/image92.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3.jpeg" Type="http://schemas.openxmlformats.org/officeDocument/2006/relationships/image"/><Relationship Id="rId9" Target="../media/image9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5.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6.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7.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8.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9.png" Type="http://schemas.openxmlformats.org/officeDocument/2006/relationships/image"/><Relationship Id="rId9" Target="../media/image100.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1.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0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03.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04.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6521" y="-2522313"/>
            <a:ext cx="18690916" cy="14885730"/>
            <a:chOff x="0" y="0"/>
            <a:chExt cx="24921222" cy="19847640"/>
          </a:xfrm>
        </p:grpSpPr>
        <p:grpSp>
          <p:nvGrpSpPr>
            <p:cNvPr name="Group 3" id="3"/>
            <p:cNvGrpSpPr/>
            <p:nvPr/>
          </p:nvGrpSpPr>
          <p:grpSpPr>
            <a:xfrm rot="0">
              <a:off x="0" y="7773678"/>
              <a:ext cx="3459159" cy="6117662"/>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9474555" y="5042600"/>
              <a:ext cx="5053205" cy="887601"/>
              <a:chOff x="0" y="0"/>
              <a:chExt cx="998164" cy="175329"/>
            </a:xfrm>
          </p:grpSpPr>
          <p:sp>
            <p:nvSpPr>
              <p:cNvPr name="Freeform 7" id="7"/>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8" id="8"/>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2886961"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973767" y="1436124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732437" y="6764597"/>
              <a:ext cx="10434003" cy="5244767"/>
            </a:xfrm>
            <a:prstGeom prst="rect">
              <a:avLst/>
            </a:prstGeom>
          </p:spPr>
          <p:txBody>
            <a:bodyPr anchor="t" rtlCol="false" tIns="0" lIns="0" bIns="0" rIns="0">
              <a:spAutoFit/>
            </a:bodyPr>
            <a:lstStyle/>
            <a:p>
              <a:pPr algn="l">
                <a:lnSpc>
                  <a:spcPts val="10100"/>
                </a:lnSpc>
              </a:pPr>
              <a:r>
                <a:rPr lang="en-US" sz="9806" b="true">
                  <a:solidFill>
                    <a:srgbClr val="0E2F5F"/>
                  </a:solidFill>
                  <a:latin typeface="Montserrat Heavy"/>
                  <a:ea typeface="Montserrat Heavy"/>
                  <a:cs typeface="Montserrat Heavy"/>
                  <a:sym typeface="Montserrat Heavy"/>
                </a:rPr>
                <a:t>LDPC DECODING</a:t>
              </a:r>
            </a:p>
            <a:p>
              <a:pPr algn="l">
                <a:lnSpc>
                  <a:spcPts val="10100"/>
                </a:lnSpc>
              </a:pPr>
              <a:r>
                <a:rPr lang="en-US" sz="9806" b="true">
                  <a:solidFill>
                    <a:srgbClr val="0E2F5F"/>
                  </a:solidFill>
                  <a:latin typeface="Montserrat Heavy"/>
                  <a:ea typeface="Montserrat Heavy"/>
                  <a:cs typeface="Montserrat Heavy"/>
                  <a:sym typeface="Montserrat Heavy"/>
                </a:rPr>
                <a:t>FOR 5G NR</a:t>
              </a:r>
            </a:p>
          </p:txBody>
        </p:sp>
        <p:sp>
          <p:nvSpPr>
            <p:cNvPr name="Freeform 12" id="12"/>
            <p:cNvSpPr/>
            <p:nvPr/>
          </p:nvSpPr>
          <p:spPr>
            <a:xfrm flipH="false" flipV="false" rot="0">
              <a:off x="19474555" y="6988723"/>
              <a:ext cx="3392577" cy="3392577"/>
            </a:xfrm>
            <a:custGeom>
              <a:avLst/>
              <a:gdLst/>
              <a:ahLst/>
              <a:cxnLst/>
              <a:rect r="r" b="b" t="t" l="l"/>
              <a:pathLst>
                <a:path h="3392577" w="3392577">
                  <a:moveTo>
                    <a:pt x="0" y="0"/>
                  </a:moveTo>
                  <a:lnTo>
                    <a:pt x="3392577" y="0"/>
                  </a:lnTo>
                  <a:lnTo>
                    <a:pt x="3392577" y="3392577"/>
                  </a:lnTo>
                  <a:lnTo>
                    <a:pt x="0" y="33925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460167" y="7773678"/>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8541259" y="6612197"/>
              <a:ext cx="1075788" cy="753051"/>
            </a:xfrm>
            <a:custGeom>
              <a:avLst/>
              <a:gdLst/>
              <a:ahLst/>
              <a:cxnLst/>
              <a:rect r="r" b="b" t="t" l="l"/>
              <a:pathLst>
                <a:path h="753051" w="1075788">
                  <a:moveTo>
                    <a:pt x="0" y="0"/>
                  </a:moveTo>
                  <a:lnTo>
                    <a:pt x="1075788" y="0"/>
                  </a:lnTo>
                  <a:lnTo>
                    <a:pt x="1075788" y="753052"/>
                  </a:lnTo>
                  <a:lnTo>
                    <a:pt x="0" y="753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4732437" y="12080074"/>
              <a:ext cx="9753600" cy="1811443"/>
            </a:xfrm>
            <a:prstGeom prst="rect">
              <a:avLst/>
            </a:prstGeom>
          </p:spPr>
          <p:txBody>
            <a:bodyPr anchor="t" rtlCol="false" tIns="0" lIns="0" bIns="0" rIns="0">
              <a:spAutoFit/>
            </a:bodyPr>
            <a:lstStyle/>
            <a:p>
              <a:pPr algn="l">
                <a:lnSpc>
                  <a:spcPts val="5240"/>
                </a:lnSpc>
              </a:pPr>
              <a:r>
                <a:rPr lang="en-US" sz="4000" b="true">
                  <a:solidFill>
                    <a:srgbClr val="021828"/>
                  </a:solidFill>
                  <a:latin typeface="Akzidenz-Grotesk Heavy"/>
                  <a:ea typeface="Akzidenz-Grotesk Heavy"/>
                  <a:cs typeface="Akzidenz-Grotesk Heavy"/>
                  <a:sym typeface="Akzidenz-Grotesk Heavy"/>
                </a:rPr>
                <a:t>Lab Group: 3</a:t>
              </a:r>
            </a:p>
            <a:p>
              <a:pPr algn="l">
                <a:lnSpc>
                  <a:spcPts val="5240"/>
                </a:lnSpc>
              </a:pPr>
              <a:r>
                <a:rPr lang="en-US" sz="4000" b="true">
                  <a:solidFill>
                    <a:srgbClr val="021828"/>
                  </a:solidFill>
                  <a:latin typeface="Akzidenz-Grotesk Heavy"/>
                  <a:ea typeface="Akzidenz-Grotesk Heavy"/>
                  <a:cs typeface="Akzidenz-Grotesk Heavy"/>
                  <a:sym typeface="Akzidenz-Grotesk Heavy"/>
                </a:rPr>
                <a:t>Project Group: 17</a:t>
              </a:r>
            </a:p>
          </p:txBody>
        </p:sp>
        <p:sp>
          <p:nvSpPr>
            <p:cNvPr name="Freeform 16" id="16"/>
            <p:cNvSpPr/>
            <p:nvPr/>
          </p:nvSpPr>
          <p:spPr>
            <a:xfrm flipH="false" flipV="false" rot="0">
              <a:off x="22549775" y="15707484"/>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9079153" y="5211023"/>
              <a:ext cx="5842069" cy="503129"/>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Aileron Bold"/>
                  <a:ea typeface="Aileron Bold"/>
                  <a:cs typeface="Aileron Bold"/>
                  <a:sym typeface="Aileron Bold"/>
                </a:rPr>
                <a:t>CT-216</a:t>
              </a:r>
            </a:p>
          </p:txBody>
        </p:sp>
        <p:sp>
          <p:nvSpPr>
            <p:cNvPr name="TextBox 18" id="18"/>
            <p:cNvSpPr txBox="true"/>
            <p:nvPr/>
          </p:nvSpPr>
          <p:spPr>
            <a:xfrm rot="0">
              <a:off x="4732437" y="14047091"/>
              <a:ext cx="6706195" cy="919689"/>
            </a:xfrm>
            <a:prstGeom prst="rect">
              <a:avLst/>
            </a:prstGeom>
          </p:spPr>
          <p:txBody>
            <a:bodyPr anchor="t" rtlCol="false" tIns="0" lIns="0" bIns="0" rIns="0">
              <a:spAutoFit/>
            </a:bodyPr>
            <a:lstStyle/>
            <a:p>
              <a:pPr algn="ctr">
                <a:lnSpc>
                  <a:spcPts val="2800"/>
                </a:lnSpc>
              </a:pPr>
              <a:r>
                <a:rPr lang="en-US" sz="2000" b="true">
                  <a:solidFill>
                    <a:srgbClr val="0E2F5F"/>
                  </a:solidFill>
                  <a:latin typeface="Aileron Bold"/>
                  <a:ea typeface="Aileron Bold"/>
                  <a:cs typeface="Aileron Bold"/>
                  <a:sym typeface="Aileron Bold"/>
                </a:rPr>
                <a:t>Under the guidance of: Prof. Yash Vasavda</a:t>
              </a:r>
            </a:p>
            <a:p>
              <a:pPr algn="l">
                <a:lnSpc>
                  <a:spcPts val="2800"/>
                </a:lnSpc>
                <a:spcBef>
                  <a:spcPct val="0"/>
                </a:spcBef>
              </a:pPr>
              <a:r>
                <a:rPr lang="en-US" b="true" sz="2000">
                  <a:solidFill>
                    <a:srgbClr val="0E2F5F"/>
                  </a:solidFill>
                  <a:latin typeface="Aileron Bold"/>
                  <a:ea typeface="Aileron Bold"/>
                  <a:cs typeface="Aileron Bold"/>
                  <a:sym typeface="Aileron Bold"/>
                </a:rPr>
                <a:t>Mentor</a:t>
              </a:r>
              <a:r>
                <a:rPr lang="en-US" b="true" sz="2000">
                  <a:solidFill>
                    <a:srgbClr val="0E2F5F"/>
                  </a:solidFill>
                  <a:latin typeface="Aileron Bold"/>
                  <a:ea typeface="Aileron Bold"/>
                  <a:cs typeface="Aileron Bold"/>
                  <a:sym typeface="Aileron Bold"/>
                </a:rPr>
                <a:t> TA:  Akshat Jindal</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68420" y="5806650"/>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028700" y="133589"/>
            <a:ext cx="14539292" cy="10361675"/>
            <a:chOff x="0" y="0"/>
            <a:chExt cx="19385723" cy="13815567"/>
          </a:xfrm>
        </p:grpSpPr>
        <p:sp>
          <p:nvSpPr>
            <p:cNvPr name="Freeform 7" id="7"/>
            <p:cNvSpPr/>
            <p:nvPr/>
          </p:nvSpPr>
          <p:spPr>
            <a:xfrm flipH="false" flipV="false" rot="0">
              <a:off x="7188548"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998618"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783697" y="1545625"/>
              <a:ext cx="12602025" cy="12269941"/>
            </a:xfrm>
            <a:prstGeom prst="rect">
              <a:avLst/>
            </a:prstGeom>
          </p:spPr>
          <p:txBody>
            <a:bodyPr anchor="t" rtlCol="false" tIns="0" lIns="0" bIns="0" rIns="0">
              <a:spAutoFit/>
            </a:bodyPr>
            <a:lstStyle/>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Consider a base matrix of size 46 x 68 as shown in the figure.</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The number of parity bits after expansion will be 46z bits.</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With 2z bits punctured, the length of the code word will now be equal to 68z-2z=66z</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In this case, the rate will be 1/3, as the number of message bits is (68-46)*z=22z bits.</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Now, to achieve a rate of 1/2, we can transmit the first 44z bits, thus puncturing the last 22z bits and using only 24z from the parity block.</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In this case, effectively we use only the first 24 rows of the base matrix. So, 24 x 46 left-top part of the matrix will be used.</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To achieve an even higher rate, say 2/3, we have to transmit 33z bits in total (20z message bits + 13z parity bits). In this case,  we puncture the last 33z bits.</a:t>
              </a:r>
            </a:p>
            <a:p>
              <a:pPr algn="l">
                <a:lnSpc>
                  <a:spcPts val="3865"/>
                </a:lnSpc>
              </a:pPr>
            </a:p>
          </p:txBody>
        </p:sp>
        <p:sp>
          <p:nvSpPr>
            <p:cNvPr name="Freeform 10" id="10"/>
            <p:cNvSpPr/>
            <p:nvPr/>
          </p:nvSpPr>
          <p:spPr>
            <a:xfrm flipH="false" flipV="false" rot="0">
              <a:off x="850083" y="5604529"/>
              <a:ext cx="5312694" cy="2902059"/>
            </a:xfrm>
            <a:custGeom>
              <a:avLst/>
              <a:gdLst/>
              <a:ahLst/>
              <a:cxnLst/>
              <a:rect r="r" b="b" t="t" l="l"/>
              <a:pathLst>
                <a:path h="2902059" w="5312694">
                  <a:moveTo>
                    <a:pt x="0" y="0"/>
                  </a:moveTo>
                  <a:lnTo>
                    <a:pt x="5312694" y="0"/>
                  </a:lnTo>
                  <a:lnTo>
                    <a:pt x="5312694" y="2902059"/>
                  </a:lnTo>
                  <a:lnTo>
                    <a:pt x="0" y="29020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a:off x="1031019" y="5113179"/>
              <a:ext cx="4950822" cy="0"/>
            </a:xfrm>
            <a:prstGeom prst="line">
              <a:avLst/>
            </a:prstGeom>
            <a:ln cap="flat" w="50800">
              <a:solidFill>
                <a:srgbClr val="000000"/>
              </a:solidFill>
              <a:prstDash val="solid"/>
              <a:headEnd type="none" len="sm" w="sm"/>
              <a:tailEnd type="none" len="sm" w="sm"/>
            </a:ln>
          </p:spPr>
        </p:sp>
        <p:sp>
          <p:nvSpPr>
            <p:cNvPr name="AutoShape 12" id="12"/>
            <p:cNvSpPr/>
            <p:nvPr/>
          </p:nvSpPr>
          <p:spPr>
            <a:xfrm>
              <a:off x="480294" y="5604529"/>
              <a:ext cx="0" cy="2902059"/>
            </a:xfrm>
            <a:prstGeom prst="line">
              <a:avLst/>
            </a:prstGeom>
            <a:ln cap="flat" w="50800">
              <a:solidFill>
                <a:srgbClr val="000000"/>
              </a:solidFill>
              <a:prstDash val="solid"/>
              <a:headEnd type="none" len="sm" w="sm"/>
              <a:tailEnd type="none" len="sm" w="sm"/>
            </a:ln>
          </p:spPr>
        </p:sp>
        <p:sp>
          <p:nvSpPr>
            <p:cNvPr name="TextBox 13" id="13"/>
            <p:cNvSpPr txBox="true"/>
            <p:nvPr/>
          </p:nvSpPr>
          <p:spPr>
            <a:xfrm rot="0">
              <a:off x="0" y="6789338"/>
              <a:ext cx="480294" cy="494341"/>
            </a:xfrm>
            <a:prstGeom prst="rect">
              <a:avLst/>
            </a:prstGeom>
          </p:spPr>
          <p:txBody>
            <a:bodyPr anchor="t" rtlCol="false" tIns="0" lIns="0" bIns="0" rIns="0">
              <a:spAutoFit/>
            </a:bodyPr>
            <a:lstStyle/>
            <a:p>
              <a:pPr algn="ctr">
                <a:lnSpc>
                  <a:spcPts val="3176"/>
                </a:lnSpc>
                <a:spcBef>
                  <a:spcPct val="0"/>
                </a:spcBef>
              </a:pPr>
              <a:r>
                <a:rPr lang="en-US" b="true" sz="2269">
                  <a:solidFill>
                    <a:srgbClr val="0E2F5F"/>
                  </a:solidFill>
                  <a:latin typeface="Aileron Bold"/>
                  <a:ea typeface="Aileron Bold"/>
                  <a:cs typeface="Aileron Bold"/>
                  <a:sym typeface="Aileron Bold"/>
                </a:rPr>
                <a:t>46</a:t>
              </a:r>
            </a:p>
          </p:txBody>
        </p:sp>
        <p:sp>
          <p:nvSpPr>
            <p:cNvPr name="TextBox 14" id="14"/>
            <p:cNvSpPr txBox="true"/>
            <p:nvPr/>
          </p:nvSpPr>
          <p:spPr>
            <a:xfrm rot="0">
              <a:off x="3266283" y="4618838"/>
              <a:ext cx="480294" cy="494341"/>
            </a:xfrm>
            <a:prstGeom prst="rect">
              <a:avLst/>
            </a:prstGeom>
          </p:spPr>
          <p:txBody>
            <a:bodyPr anchor="t" rtlCol="false" tIns="0" lIns="0" bIns="0" rIns="0">
              <a:spAutoFit/>
            </a:bodyPr>
            <a:lstStyle/>
            <a:p>
              <a:pPr algn="ctr">
                <a:lnSpc>
                  <a:spcPts val="3176"/>
                </a:lnSpc>
                <a:spcBef>
                  <a:spcPct val="0"/>
                </a:spcBef>
              </a:pPr>
              <a:r>
                <a:rPr lang="en-US" b="true" sz="2269">
                  <a:solidFill>
                    <a:srgbClr val="0E2F5F"/>
                  </a:solidFill>
                  <a:latin typeface="Aileron Bold"/>
                  <a:ea typeface="Aileron Bold"/>
                  <a:cs typeface="Aileron Bold"/>
                  <a:sym typeface="Aileron Bold"/>
                </a:rPr>
                <a:t>68</a:t>
              </a:r>
            </a:p>
          </p:txBody>
        </p:sp>
        <p:sp>
          <p:nvSpPr>
            <p:cNvPr name="AutoShape 15" id="15"/>
            <p:cNvSpPr/>
            <p:nvPr/>
          </p:nvSpPr>
          <p:spPr>
            <a:xfrm>
              <a:off x="850434" y="8863922"/>
              <a:ext cx="565144" cy="0"/>
            </a:xfrm>
            <a:prstGeom prst="line">
              <a:avLst/>
            </a:prstGeom>
            <a:ln cap="flat" w="50800">
              <a:solidFill>
                <a:srgbClr val="000000"/>
              </a:solidFill>
              <a:prstDash val="solid"/>
              <a:headEnd type="none" len="sm" w="sm"/>
              <a:tailEnd type="none" len="sm" w="sm"/>
            </a:ln>
          </p:spPr>
        </p:sp>
        <p:sp>
          <p:nvSpPr>
            <p:cNvPr name="TextBox 16" id="16"/>
            <p:cNvSpPr txBox="true"/>
            <p:nvPr/>
          </p:nvSpPr>
          <p:spPr>
            <a:xfrm rot="0">
              <a:off x="240147" y="9056635"/>
              <a:ext cx="2715558" cy="494341"/>
            </a:xfrm>
            <a:prstGeom prst="rect">
              <a:avLst/>
            </a:prstGeom>
          </p:spPr>
          <p:txBody>
            <a:bodyPr anchor="t" rtlCol="false" tIns="0" lIns="0" bIns="0" rIns="0">
              <a:spAutoFit/>
            </a:bodyPr>
            <a:lstStyle/>
            <a:p>
              <a:pPr algn="ctr">
                <a:lnSpc>
                  <a:spcPts val="3176"/>
                </a:lnSpc>
                <a:spcBef>
                  <a:spcPct val="0"/>
                </a:spcBef>
              </a:pPr>
              <a:r>
                <a:rPr lang="en-US" b="true" sz="2269">
                  <a:solidFill>
                    <a:srgbClr val="0E2F5F"/>
                  </a:solidFill>
                  <a:latin typeface="Aileron Bold"/>
                  <a:ea typeface="Aileron Bold"/>
                  <a:cs typeface="Aileron Bold"/>
                  <a:sym typeface="Aileron Bold"/>
                </a:rPr>
                <a:t>2Z bits </a:t>
              </a:r>
            </a:p>
          </p:txBody>
        </p:sp>
        <p:sp>
          <p:nvSpPr>
            <p:cNvPr name="TextBox 17" id="17"/>
            <p:cNvSpPr txBox="true"/>
            <p:nvPr/>
          </p:nvSpPr>
          <p:spPr>
            <a:xfrm rot="0">
              <a:off x="198" y="9833549"/>
              <a:ext cx="4445727" cy="592633"/>
            </a:xfrm>
            <a:prstGeom prst="rect">
              <a:avLst/>
            </a:prstGeom>
          </p:spPr>
          <p:txBody>
            <a:bodyPr anchor="t" rtlCol="false" tIns="0" lIns="0" bIns="0" rIns="0">
              <a:spAutoFit/>
            </a:bodyPr>
            <a:lstStyle/>
            <a:p>
              <a:pPr algn="ctr">
                <a:lnSpc>
                  <a:spcPts val="3794"/>
                </a:lnSpc>
                <a:spcBef>
                  <a:spcPct val="0"/>
                </a:spcBef>
              </a:pPr>
              <a:r>
                <a:rPr lang="en-US" b="true" sz="2710">
                  <a:solidFill>
                    <a:srgbClr val="0E2F5F"/>
                  </a:solidFill>
                  <a:latin typeface="Aileron Bold"/>
                  <a:ea typeface="Aileron Bold"/>
                  <a:cs typeface="Aileron Bold"/>
                  <a:sym typeface="Aileron Bold"/>
                </a:rPr>
                <a:t>22z  bits</a:t>
              </a:r>
            </a:p>
          </p:txBody>
        </p:sp>
        <p:sp>
          <p:nvSpPr>
            <p:cNvPr name="AutoShape 18" id="18"/>
            <p:cNvSpPr/>
            <p:nvPr/>
          </p:nvSpPr>
          <p:spPr>
            <a:xfrm flipH="true">
              <a:off x="850434" y="9881174"/>
              <a:ext cx="1835078" cy="25400"/>
            </a:xfrm>
            <a:prstGeom prst="line">
              <a:avLst/>
            </a:prstGeom>
            <a:ln cap="flat" w="50800">
              <a:solidFill>
                <a:srgbClr val="000000"/>
              </a:solidFill>
              <a:prstDash val="solid"/>
              <a:headEnd type="none" len="sm" w="sm"/>
              <a:tailEnd type="none" len="sm" w="sm"/>
            </a:ln>
          </p:spPr>
        </p:sp>
        <p:sp>
          <p:nvSpPr>
            <p:cNvPr name="AutoShape 19" id="19"/>
            <p:cNvSpPr/>
            <p:nvPr/>
          </p:nvSpPr>
          <p:spPr>
            <a:xfrm>
              <a:off x="2717262" y="9297455"/>
              <a:ext cx="3445515" cy="25400"/>
            </a:xfrm>
            <a:prstGeom prst="line">
              <a:avLst/>
            </a:prstGeom>
            <a:ln cap="flat" w="50800">
              <a:solidFill>
                <a:srgbClr val="000000"/>
              </a:solidFill>
              <a:prstDash val="solid"/>
              <a:headEnd type="none" len="sm" w="sm"/>
              <a:tailEnd type="none" len="sm" w="sm"/>
            </a:ln>
          </p:spPr>
        </p:sp>
        <p:sp>
          <p:nvSpPr>
            <p:cNvPr name="TextBox 20" id="20"/>
            <p:cNvSpPr txBox="true"/>
            <p:nvPr/>
          </p:nvSpPr>
          <p:spPr>
            <a:xfrm rot="0">
              <a:off x="2828914" y="8623102"/>
              <a:ext cx="3333863" cy="494341"/>
            </a:xfrm>
            <a:prstGeom prst="rect">
              <a:avLst/>
            </a:prstGeom>
          </p:spPr>
          <p:txBody>
            <a:bodyPr anchor="t" rtlCol="false" tIns="0" lIns="0" bIns="0" rIns="0">
              <a:spAutoFit/>
            </a:bodyPr>
            <a:lstStyle/>
            <a:p>
              <a:pPr algn="ctr">
                <a:lnSpc>
                  <a:spcPts val="3176"/>
                </a:lnSpc>
                <a:spcBef>
                  <a:spcPct val="0"/>
                </a:spcBef>
              </a:pPr>
              <a:r>
                <a:rPr lang="en-US" b="true" sz="2269">
                  <a:solidFill>
                    <a:srgbClr val="0E2F5F"/>
                  </a:solidFill>
                  <a:latin typeface="Aileron Bold"/>
                  <a:ea typeface="Aileron Bold"/>
                  <a:cs typeface="Aileron Bold"/>
                  <a:sym typeface="Aileron Bold"/>
                </a:rPr>
                <a:t>46Z bits after exp.</a:t>
              </a:r>
            </a:p>
          </p:txBody>
        </p:sp>
        <p:sp>
          <p:nvSpPr>
            <p:cNvPr name="AutoShape 21" id="21"/>
            <p:cNvSpPr/>
            <p:nvPr/>
          </p:nvSpPr>
          <p:spPr>
            <a:xfrm>
              <a:off x="2717262" y="4868362"/>
              <a:ext cx="0" cy="4830635"/>
            </a:xfrm>
            <a:prstGeom prst="line">
              <a:avLst/>
            </a:prstGeom>
            <a:ln cap="flat" w="63500">
              <a:solidFill>
                <a:srgbClr val="000000"/>
              </a:solidFill>
              <a:prstDash val="lgDash"/>
              <a:headEnd type="none" len="sm" w="sm"/>
              <a:tailEnd type="none" len="sm" w="sm"/>
            </a:ln>
          </p:spPr>
        </p:sp>
        <p:sp>
          <p:nvSpPr>
            <p:cNvPr name="TextBox 22" id="22"/>
            <p:cNvSpPr txBox="true"/>
            <p:nvPr/>
          </p:nvSpPr>
          <p:spPr>
            <a:xfrm rot="0">
              <a:off x="5306634"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Example</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9249" y="440559"/>
            <a:ext cx="19290263" cy="11767279"/>
            <a:chOff x="0" y="0"/>
            <a:chExt cx="25720351" cy="15689705"/>
          </a:xfrm>
        </p:grpSpPr>
        <p:sp>
          <p:nvSpPr>
            <p:cNvPr name="Freeform 3" id="3"/>
            <p:cNvSpPr/>
            <p:nvPr/>
          </p:nvSpPr>
          <p:spPr>
            <a:xfrm flipH="false" flipV="false" rot="0">
              <a:off x="21026937" y="7109744"/>
              <a:ext cx="1366837" cy="1366837"/>
            </a:xfrm>
            <a:custGeom>
              <a:avLst/>
              <a:gdLst/>
              <a:ahLst/>
              <a:cxnLst/>
              <a:rect r="r" b="b" t="t" l="l"/>
              <a:pathLst>
                <a:path h="1366837" w="1366837">
                  <a:moveTo>
                    <a:pt x="0" y="0"/>
                  </a:moveTo>
                  <a:lnTo>
                    <a:pt x="1366837" y="0"/>
                  </a:lnTo>
                  <a:lnTo>
                    <a:pt x="1366837" y="1366836"/>
                  </a:lnTo>
                  <a:lnTo>
                    <a:pt x="0" y="1366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986293" y="8955647"/>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026937" y="12322676"/>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2707864"/>
              <a:ext cx="18744109" cy="2554173"/>
            </a:xfrm>
            <a:prstGeom prst="rect">
              <a:avLst/>
            </a:prstGeom>
          </p:spPr>
          <p:txBody>
            <a:bodyPr anchor="t" rtlCol="false" tIns="0" lIns="0" bIns="0" rIns="0">
              <a:spAutoFit/>
            </a:bodyPr>
            <a:lstStyle/>
            <a:p>
              <a:pPr algn="l" marL="597829" indent="-298914" lvl="1">
                <a:lnSpc>
                  <a:spcPts val="3876"/>
                </a:lnSpc>
                <a:buFont typeface="Arial"/>
                <a:buChar char="•"/>
              </a:pPr>
              <a:r>
                <a:rPr lang="en-US" b="true" sz="2769">
                  <a:solidFill>
                    <a:srgbClr val="000000"/>
                  </a:solidFill>
                  <a:latin typeface="Aileron Bold"/>
                  <a:ea typeface="Aileron Bold"/>
                  <a:cs typeface="Aileron Bold"/>
                  <a:sym typeface="Aileron Bold"/>
                </a:rPr>
                <a:t>In general, suppose we want to achieve a code rate of x/y.</a:t>
              </a:r>
            </a:p>
            <a:p>
              <a:pPr algn="l" marL="1195657" indent="-398552" lvl="2">
                <a:lnSpc>
                  <a:spcPts val="3876"/>
                </a:lnSpc>
                <a:buFont typeface="Arial"/>
                <a:buChar char="⚬"/>
              </a:pPr>
              <a:r>
                <a:rPr lang="en-US" b="true" sz="2769">
                  <a:solidFill>
                    <a:srgbClr val="000000"/>
                  </a:solidFill>
                  <a:latin typeface="Aileron Bold"/>
                  <a:ea typeface="Aileron Bold"/>
                  <a:cs typeface="Aileron Bold"/>
                  <a:sym typeface="Aileron Bold"/>
                </a:rPr>
                <a:t>Assume that we have punctured a*z bits out of the available (n-2)*z bits.</a:t>
              </a:r>
            </a:p>
            <a:p>
              <a:pPr algn="l" marL="1195657" indent="-398552" lvl="2">
                <a:lnSpc>
                  <a:spcPts val="3876"/>
                </a:lnSpc>
                <a:buFont typeface="Arial"/>
                <a:buChar char="⚬"/>
              </a:pPr>
              <a:r>
                <a:rPr lang="en-US" b="true" sz="2769">
                  <a:solidFill>
                    <a:srgbClr val="000000"/>
                  </a:solidFill>
                  <a:latin typeface="Aileron Bold"/>
                  <a:ea typeface="Aileron Bold"/>
                  <a:cs typeface="Aileron Bold"/>
                  <a:sym typeface="Aileron Bold"/>
                </a:rPr>
                <a:t>The number of parity bits required can be computed from the equation shown</a:t>
              </a:r>
            </a:p>
            <a:p>
              <a:pPr algn="l">
                <a:lnSpc>
                  <a:spcPts val="3876"/>
                </a:lnSpc>
              </a:pPr>
              <a:r>
                <a:rPr lang="en-US" b="true" sz="2769">
                  <a:solidFill>
                    <a:srgbClr val="000000"/>
                  </a:solidFill>
                  <a:latin typeface="Aileron Bold"/>
                  <a:ea typeface="Aileron Bold"/>
                  <a:cs typeface="Aileron Bold"/>
                  <a:sym typeface="Aileron Bold"/>
                </a:rPr>
                <a:t>.</a:t>
              </a:r>
            </a:p>
          </p:txBody>
        </p:sp>
        <p:sp>
          <p:nvSpPr>
            <p:cNvPr name="Freeform 7" id="7"/>
            <p:cNvSpPr/>
            <p:nvPr/>
          </p:nvSpPr>
          <p:spPr>
            <a:xfrm flipH="false" flipV="false" rot="0">
              <a:off x="5976319"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91872" y="0"/>
              <a:ext cx="2111837" cy="1478286"/>
            </a:xfrm>
            <a:custGeom>
              <a:avLst/>
              <a:gdLst/>
              <a:ahLst/>
              <a:cxnLst/>
              <a:rect r="r" b="b" t="t" l="l"/>
              <a:pathLst>
                <a:path h="1478286" w="2111837">
                  <a:moveTo>
                    <a:pt x="0" y="0"/>
                  </a:moveTo>
                  <a:lnTo>
                    <a:pt x="2111838" y="0"/>
                  </a:lnTo>
                  <a:lnTo>
                    <a:pt x="2111838"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308507"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Rate Matching</a:t>
              </a:r>
            </a:p>
          </p:txBody>
        </p:sp>
        <p:sp>
          <p:nvSpPr>
            <p:cNvPr name="Freeform 10" id="10"/>
            <p:cNvSpPr/>
            <p:nvPr/>
          </p:nvSpPr>
          <p:spPr>
            <a:xfrm flipH="false" flipV="false" rot="0">
              <a:off x="7908365" y="4854567"/>
              <a:ext cx="6283508" cy="2255177"/>
            </a:xfrm>
            <a:custGeom>
              <a:avLst/>
              <a:gdLst/>
              <a:ahLst/>
              <a:cxnLst/>
              <a:rect r="r" b="b" t="t" l="l"/>
              <a:pathLst>
                <a:path h="2255177" w="6283508">
                  <a:moveTo>
                    <a:pt x="0" y="0"/>
                  </a:moveTo>
                  <a:lnTo>
                    <a:pt x="6283507" y="0"/>
                  </a:lnTo>
                  <a:lnTo>
                    <a:pt x="6283507" y="2255177"/>
                  </a:lnTo>
                  <a:lnTo>
                    <a:pt x="0" y="2255177"/>
                  </a:lnTo>
                  <a:lnTo>
                    <a:pt x="0" y="0"/>
                  </a:lnTo>
                  <a:close/>
                </a:path>
              </a:pathLst>
            </a:custGeom>
            <a:blipFill>
              <a:blip r:embed="rId8"/>
              <a:stretch>
                <a:fillRect l="0" t="0" r="0" b="0"/>
              </a:stretch>
            </a:blipFill>
          </p:spPr>
        </p:sp>
        <p:sp>
          <p:nvSpPr>
            <p:cNvPr name="TextBox 11" id="11"/>
            <p:cNvSpPr txBox="true"/>
            <p:nvPr/>
          </p:nvSpPr>
          <p:spPr>
            <a:xfrm rot="0">
              <a:off x="409170" y="7295981"/>
              <a:ext cx="18257540" cy="1833660"/>
            </a:xfrm>
            <a:prstGeom prst="rect">
              <a:avLst/>
            </a:prstGeom>
          </p:spPr>
          <p:txBody>
            <a:bodyPr anchor="t" rtlCol="false" tIns="0" lIns="0" bIns="0" rIns="0">
              <a:spAutoFit/>
            </a:bodyPr>
            <a:lstStyle/>
            <a:p>
              <a:pPr algn="l" marL="576239" indent="-288120" lvl="1">
                <a:lnSpc>
                  <a:spcPts val="3736"/>
                </a:lnSpc>
                <a:buFont typeface="Arial"/>
                <a:buChar char="•"/>
              </a:pPr>
              <a:r>
                <a:rPr lang="en-US" b="true" sz="2669">
                  <a:solidFill>
                    <a:srgbClr val="000000"/>
                  </a:solidFill>
                  <a:latin typeface="Aileron Bold"/>
                  <a:ea typeface="Aileron Bold"/>
                  <a:cs typeface="Aileron Bold"/>
                  <a:sym typeface="Aileron Bold"/>
                </a:rPr>
                <a:t>Here the required size of the H matrix will be</a:t>
              </a:r>
            </a:p>
            <a:p>
              <a:pPr algn="l" marL="1152479" indent="-384160" lvl="2">
                <a:lnSpc>
                  <a:spcPts val="3736"/>
                </a:lnSpc>
                <a:buFont typeface="Arial"/>
                <a:buChar char="⚬"/>
              </a:pPr>
              <a:r>
                <a:rPr lang="en-US" b="true" sz="2669">
                  <a:solidFill>
                    <a:srgbClr val="000000"/>
                  </a:solidFill>
                  <a:latin typeface="Aileron Bold"/>
                  <a:ea typeface="Aileron Bold"/>
                  <a:cs typeface="Aileron Bold"/>
                  <a:sym typeface="Aileron Bold"/>
                </a:rPr>
                <a:t>Number of rows = Number of parity bits which we get from the above equation.</a:t>
              </a:r>
            </a:p>
            <a:p>
              <a:pPr algn="l" marL="1152479" indent="-384160" lvl="2">
                <a:lnSpc>
                  <a:spcPts val="3736"/>
                </a:lnSpc>
                <a:buFont typeface="Arial"/>
                <a:buChar char="⚬"/>
              </a:pPr>
              <a:r>
                <a:rPr lang="en-US" b="true" sz="2669">
                  <a:solidFill>
                    <a:srgbClr val="000000"/>
                  </a:solidFill>
                  <a:latin typeface="Aileron Bold"/>
                  <a:ea typeface="Aileron Bold"/>
                  <a:cs typeface="Aileron Bold"/>
                  <a:sym typeface="Aileron Bold"/>
                </a:rPr>
                <a:t>Number of Columns = Number of columns from eq. + 2.</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9494" y="500973"/>
            <a:ext cx="19852021" cy="11740649"/>
            <a:chOff x="0" y="0"/>
            <a:chExt cx="26469362" cy="15654199"/>
          </a:xfrm>
        </p:grpSpPr>
        <p:sp>
          <p:nvSpPr>
            <p:cNvPr name="Freeform 3" id="3"/>
            <p:cNvSpPr/>
            <p:nvPr/>
          </p:nvSpPr>
          <p:spPr>
            <a:xfrm flipH="false" flipV="false" rot="0">
              <a:off x="3946319"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67193"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3611" y="7304209"/>
              <a:ext cx="9212704" cy="1819509"/>
            </a:xfrm>
            <a:custGeom>
              <a:avLst/>
              <a:gdLst/>
              <a:ahLst/>
              <a:cxnLst/>
              <a:rect r="r" b="b" t="t" l="l"/>
              <a:pathLst>
                <a:path h="1819509" w="9212704">
                  <a:moveTo>
                    <a:pt x="0" y="0"/>
                  </a:moveTo>
                  <a:lnTo>
                    <a:pt x="9212704" y="0"/>
                  </a:lnTo>
                  <a:lnTo>
                    <a:pt x="9212704" y="1819509"/>
                  </a:lnTo>
                  <a:lnTo>
                    <a:pt x="0" y="1819509"/>
                  </a:lnTo>
                  <a:lnTo>
                    <a:pt x="0" y="0"/>
                  </a:lnTo>
                  <a:close/>
                </a:path>
              </a:pathLst>
            </a:custGeom>
            <a:blipFill>
              <a:blip r:embed="rId4"/>
              <a:stretch>
                <a:fillRect l="0" t="0" r="0" b="0"/>
              </a:stretch>
            </a:blipFill>
          </p:spPr>
        </p:sp>
        <p:sp>
          <p:nvSpPr>
            <p:cNvPr name="TextBox 6" id="6"/>
            <p:cNvSpPr txBox="true"/>
            <p:nvPr/>
          </p:nvSpPr>
          <p:spPr>
            <a:xfrm rot="0">
              <a:off x="0" y="1921929"/>
              <a:ext cx="22625349" cy="5671183"/>
            </a:xfrm>
            <a:prstGeom prst="rect">
              <a:avLst/>
            </a:prstGeom>
          </p:spPr>
          <p:txBody>
            <a:bodyPr anchor="t" rtlCol="false" tIns="0" lIns="0" bIns="0" rIns="0">
              <a:spAutoFit/>
            </a:bodyPr>
            <a:lstStyle/>
            <a:p>
              <a:pPr algn="l" marL="582943" indent="-291471" lvl="1">
                <a:lnSpc>
                  <a:spcPts val="3780"/>
                </a:lnSpc>
                <a:buFont typeface="Arial"/>
                <a:buChar char="•"/>
              </a:pPr>
              <a:r>
                <a:rPr lang="en-US" b="true" sz="2700">
                  <a:solidFill>
                    <a:srgbClr val="0E2F5F"/>
                  </a:solidFill>
                  <a:latin typeface="Aileron Bold"/>
                  <a:ea typeface="Aileron Bold"/>
                  <a:cs typeface="Aileron Bold"/>
                  <a:sym typeface="Aileron Bold"/>
                </a:rPr>
                <a:t> In order to encode the message vector, we make use of the parity check matrix H, generated from the base matrix.</a:t>
              </a:r>
            </a:p>
            <a:p>
              <a:pPr algn="l" marL="582943" indent="-291471" lvl="1">
                <a:lnSpc>
                  <a:spcPts val="3780"/>
                </a:lnSpc>
                <a:buFont typeface="Arial"/>
                <a:buChar char="•"/>
              </a:pPr>
              <a:r>
                <a:rPr lang="en-US" b="true" sz="2700">
                  <a:solidFill>
                    <a:srgbClr val="0E2F5F"/>
                  </a:solidFill>
                  <a:latin typeface="Aileron Bold"/>
                  <a:ea typeface="Aileron Bold"/>
                  <a:cs typeface="Aileron Bold"/>
                  <a:sym typeface="Aileron Bold"/>
                </a:rPr>
                <a:t>The parity bits of the encoded codeword can be simply found by solving linear equations. As mentioned earlier, the double diagonal structure of the base matrix makes this task easier.</a:t>
              </a:r>
            </a:p>
            <a:p>
              <a:pPr algn="l" marL="582943" indent="-291471" lvl="1">
                <a:lnSpc>
                  <a:spcPts val="3780"/>
                </a:lnSpc>
                <a:buFont typeface="Arial"/>
                <a:buChar char="•"/>
              </a:pPr>
              <a:r>
                <a:rPr lang="en-US" b="true" sz="2700">
                  <a:solidFill>
                    <a:srgbClr val="0E2F5F"/>
                  </a:solidFill>
                  <a:latin typeface="Aileron Bold"/>
                  <a:ea typeface="Aileron Bold"/>
                  <a:cs typeface="Aileron Bold"/>
                  <a:sym typeface="Aileron Bold"/>
                </a:rPr>
                <a:t>We use the fact that H⋅C</a:t>
              </a:r>
              <a:r>
                <a:rPr lang="en-US" b="true" sz="2700">
                  <a:solidFill>
                    <a:srgbClr val="0E2F5F"/>
                  </a:solidFill>
                  <a:latin typeface="Aileron Bold"/>
                  <a:ea typeface="Aileron Bold"/>
                  <a:cs typeface="Aileron Bold"/>
                  <a:sym typeface="Aileron Bold"/>
                </a:rPr>
                <a:t>T</a:t>
              </a:r>
              <a:r>
                <a:rPr lang="en-US" b="true" sz="2700">
                  <a:solidFill>
                    <a:srgbClr val="0E2F5F"/>
                  </a:solidFill>
                  <a:latin typeface="Aileron Bold"/>
                  <a:ea typeface="Aileron Bold"/>
                  <a:cs typeface="Aileron Bold"/>
                  <a:sym typeface="Aileron Bold"/>
                </a:rPr>
                <a:t>=0 where C=[m</a:t>
              </a:r>
              <a:r>
                <a:rPr lang="en-US" b="true" sz="2700">
                  <a:solidFill>
                    <a:srgbClr val="0E2F5F"/>
                  </a:solidFill>
                  <a:latin typeface="Aileron Bold"/>
                  <a:ea typeface="Aileron Bold"/>
                  <a:cs typeface="Aileron Bold"/>
                  <a:sym typeface="Aileron Bold"/>
                </a:rPr>
                <a:t>1</a:t>
              </a:r>
              <a:r>
                <a:rPr lang="en-US" b="true" sz="2700">
                  <a:solidFill>
                    <a:srgbClr val="0E2F5F"/>
                  </a:solidFill>
                  <a:latin typeface="Aileron Bold"/>
                  <a:ea typeface="Aileron Bold"/>
                  <a:cs typeface="Aileron Bold"/>
                  <a:sym typeface="Aileron Bold"/>
                </a:rPr>
                <a:t> m</a:t>
              </a:r>
              <a:r>
                <a:rPr lang="en-US" b="true" sz="2700">
                  <a:solidFill>
                    <a:srgbClr val="0E2F5F"/>
                  </a:solidFill>
                  <a:latin typeface="Aileron Bold"/>
                  <a:ea typeface="Aileron Bold"/>
                  <a:cs typeface="Aileron Bold"/>
                  <a:sym typeface="Aileron Bold"/>
                </a:rPr>
                <a:t>2</a:t>
              </a:r>
              <a:r>
                <a:rPr lang="en-US" b="true" sz="2700">
                  <a:solidFill>
                    <a:srgbClr val="0E2F5F"/>
                  </a:solidFill>
                  <a:latin typeface="Aileron Bold"/>
                  <a:ea typeface="Aileron Bold"/>
                  <a:cs typeface="Aileron Bold"/>
                  <a:sym typeface="Aileron Bold"/>
                </a:rPr>
                <a:t> . . . . m</a:t>
              </a:r>
              <a:r>
                <a:rPr lang="en-US" b="true" sz="2700">
                  <a:solidFill>
                    <a:srgbClr val="0E2F5F"/>
                  </a:solidFill>
                  <a:latin typeface="Aileron Bold"/>
                  <a:ea typeface="Aileron Bold"/>
                  <a:cs typeface="Aileron Bold"/>
                  <a:sym typeface="Aileron Bold"/>
                </a:rPr>
                <a:t>k</a:t>
              </a:r>
              <a:r>
                <a:rPr lang="en-US" b="true" sz="2700">
                  <a:solidFill>
                    <a:srgbClr val="0E2F5F"/>
                  </a:solidFill>
                  <a:latin typeface="Aileron Bold"/>
                  <a:ea typeface="Aileron Bold"/>
                  <a:cs typeface="Aileron Bold"/>
                  <a:sym typeface="Aileron Bold"/>
                </a:rPr>
                <a:t> p</a:t>
              </a:r>
              <a:r>
                <a:rPr lang="en-US" b="true" sz="2700">
                  <a:solidFill>
                    <a:srgbClr val="0E2F5F"/>
                  </a:solidFill>
                  <a:latin typeface="Aileron Bold"/>
                  <a:ea typeface="Aileron Bold"/>
                  <a:cs typeface="Aileron Bold"/>
                  <a:sym typeface="Aileron Bold"/>
                </a:rPr>
                <a:t>1</a:t>
              </a:r>
              <a:r>
                <a:rPr lang="en-US" b="true" sz="2700">
                  <a:solidFill>
                    <a:srgbClr val="0E2F5F"/>
                  </a:solidFill>
                  <a:latin typeface="Aileron Bold"/>
                  <a:ea typeface="Aileron Bold"/>
                  <a:cs typeface="Aileron Bold"/>
                  <a:sym typeface="Aileron Bold"/>
                </a:rPr>
                <a:t>  p</a:t>
              </a:r>
              <a:r>
                <a:rPr lang="en-US" b="true" sz="2700">
                  <a:solidFill>
                    <a:srgbClr val="0E2F5F"/>
                  </a:solidFill>
                  <a:latin typeface="Aileron Bold"/>
                  <a:ea typeface="Aileron Bold"/>
                  <a:cs typeface="Aileron Bold"/>
                  <a:sym typeface="Aileron Bold"/>
                </a:rPr>
                <a:t>2</a:t>
              </a:r>
              <a:r>
                <a:rPr lang="en-US" b="true" sz="2700">
                  <a:solidFill>
                    <a:srgbClr val="0E2F5F"/>
                  </a:solidFill>
                  <a:latin typeface="Aileron Bold"/>
                  <a:ea typeface="Aileron Bold"/>
                  <a:cs typeface="Aileron Bold"/>
                  <a:sym typeface="Aileron Bold"/>
                </a:rPr>
                <a:t>  . . . . p</a:t>
              </a:r>
              <a:r>
                <a:rPr lang="en-US" b="true" sz="2700">
                  <a:solidFill>
                    <a:srgbClr val="0E2F5F"/>
                  </a:solidFill>
                  <a:latin typeface="Aileron Bold"/>
                  <a:ea typeface="Aileron Bold"/>
                  <a:cs typeface="Aileron Bold"/>
                  <a:sym typeface="Aileron Bold"/>
                </a:rPr>
                <a:t>(n-k)</a:t>
              </a:r>
              <a:r>
                <a:rPr lang="en-US" b="true" sz="2700">
                  <a:solidFill>
                    <a:srgbClr val="0E2F5F"/>
                  </a:solidFill>
                  <a:latin typeface="Aileron Bold"/>
                  <a:ea typeface="Aileron Bold"/>
                  <a:cs typeface="Aileron Bold"/>
                  <a:sym typeface="Aileron Bold"/>
                </a:rPr>
                <a:t> ] is the encoded codeword if there are size of the matrix H is k x n.</a:t>
              </a:r>
            </a:p>
            <a:p>
              <a:pPr algn="l" marL="582943" indent="-291471" lvl="1">
                <a:lnSpc>
                  <a:spcPts val="3780"/>
                </a:lnSpc>
                <a:buFont typeface="Arial"/>
                <a:buChar char="•"/>
              </a:pPr>
              <a:r>
                <a:rPr lang="en-US" b="true" sz="2700">
                  <a:solidFill>
                    <a:srgbClr val="0E2F5F"/>
                  </a:solidFill>
                  <a:latin typeface="Aileron Bold"/>
                  <a:ea typeface="Aileron Bold"/>
                  <a:cs typeface="Aileron Bold"/>
                  <a:sym typeface="Aileron Bold"/>
                </a:rPr>
                <a:t>To understand this, we consider the following B matrix with Z=5. The corresponding parity check matrix is also shown:</a:t>
              </a:r>
            </a:p>
            <a:p>
              <a:pPr algn="l">
                <a:lnSpc>
                  <a:spcPts val="3780"/>
                </a:lnSpc>
              </a:pPr>
              <a:r>
                <a:rPr lang="en-US" sz="2700" b="true">
                  <a:solidFill>
                    <a:srgbClr val="0E2F5F"/>
                  </a:solidFill>
                  <a:latin typeface="Aileron Bold"/>
                  <a:ea typeface="Aileron Bold"/>
                  <a:cs typeface="Aileron Bold"/>
                  <a:sym typeface="Aileron Bold"/>
                </a:rPr>
                <a:t> </a:t>
              </a:r>
            </a:p>
          </p:txBody>
        </p:sp>
        <p:sp>
          <p:nvSpPr>
            <p:cNvPr name="Freeform 7" id="7"/>
            <p:cNvSpPr/>
            <p:nvPr/>
          </p:nvSpPr>
          <p:spPr>
            <a:xfrm flipH="false" flipV="false" rot="0">
              <a:off x="10709915" y="6897257"/>
              <a:ext cx="6913196" cy="2317954"/>
            </a:xfrm>
            <a:custGeom>
              <a:avLst/>
              <a:gdLst/>
              <a:ahLst/>
              <a:cxnLst/>
              <a:rect r="r" b="b" t="t" l="l"/>
              <a:pathLst>
                <a:path h="2317954" w="6913196">
                  <a:moveTo>
                    <a:pt x="0" y="0"/>
                  </a:moveTo>
                  <a:lnTo>
                    <a:pt x="6913196" y="0"/>
                  </a:lnTo>
                  <a:lnTo>
                    <a:pt x="6913196" y="2317954"/>
                  </a:lnTo>
                  <a:lnTo>
                    <a:pt x="0" y="2317954"/>
                  </a:lnTo>
                  <a:lnTo>
                    <a:pt x="0" y="0"/>
                  </a:lnTo>
                  <a:close/>
                </a:path>
              </a:pathLst>
            </a:custGeom>
            <a:blipFill>
              <a:blip r:embed="rId5"/>
              <a:stretch>
                <a:fillRect l="-606" t="-7269" r="0" b="0"/>
              </a:stretch>
            </a:blipFill>
          </p:spPr>
        </p:sp>
        <p:sp>
          <p:nvSpPr>
            <p:cNvPr name="TextBox 8" id="8"/>
            <p:cNvSpPr txBox="true"/>
            <p:nvPr/>
          </p:nvSpPr>
          <p:spPr>
            <a:xfrm rot="0">
              <a:off x="6058156" y="193009"/>
              <a:ext cx="10509037" cy="977968"/>
            </a:xfrm>
            <a:prstGeom prst="rect">
              <a:avLst/>
            </a:prstGeom>
          </p:spPr>
          <p:txBody>
            <a:bodyPr anchor="t" rtlCol="false" tIns="0" lIns="0" bIns="0" rIns="0">
              <a:spAutoFit/>
            </a:bodyPr>
            <a:lstStyle/>
            <a:p>
              <a:pPr algn="ctr" marL="0" indent="0" lvl="0">
                <a:lnSpc>
                  <a:spcPts val="5435"/>
                </a:lnSpc>
                <a:spcBef>
                  <a:spcPct val="0"/>
                </a:spcBef>
              </a:pPr>
              <a:r>
                <a:rPr lang="en-US" b="true" sz="4280">
                  <a:solidFill>
                    <a:srgbClr val="0E2F5F"/>
                  </a:solidFill>
                  <a:latin typeface="Akzidenz-Grotesk Heavy"/>
                  <a:ea typeface="Akzidenz-Grotesk Heavy"/>
                  <a:cs typeface="Akzidenz-Grotesk Heavy"/>
                  <a:sym typeface="Akzidenz-Grotesk Heavy"/>
                </a:rPr>
                <a:t>Encoding Using Base Matrix</a:t>
              </a:r>
            </a:p>
          </p:txBody>
        </p:sp>
        <p:sp>
          <p:nvSpPr>
            <p:cNvPr name="TextBox 9" id="9"/>
            <p:cNvSpPr txBox="true"/>
            <p:nvPr/>
          </p:nvSpPr>
          <p:spPr>
            <a:xfrm rot="0">
              <a:off x="12700" y="9614680"/>
              <a:ext cx="19922000" cy="3131183"/>
            </a:xfrm>
            <a:prstGeom prst="rect">
              <a:avLst/>
            </a:prstGeom>
          </p:spPr>
          <p:txBody>
            <a:bodyPr anchor="t" rtlCol="false" tIns="0" lIns="0" bIns="0" rIns="0">
              <a:spAutoFit/>
            </a:bodyPr>
            <a:lstStyle/>
            <a:p>
              <a:pPr algn="l" marL="582943" indent="-291471" lvl="1">
                <a:lnSpc>
                  <a:spcPts val="3780"/>
                </a:lnSpc>
                <a:buFont typeface="Arial"/>
                <a:buChar char="•"/>
              </a:pPr>
              <a:r>
                <a:rPr lang="en-US" b="true" sz="2700">
                  <a:solidFill>
                    <a:srgbClr val="0E2F5F"/>
                  </a:solidFill>
                  <a:latin typeface="Aileron Bold"/>
                  <a:ea typeface="Aileron Bold"/>
                  <a:cs typeface="Aileron Bold"/>
                  <a:sym typeface="Aileron Bold"/>
                </a:rPr>
                <a:t>As shown here, each element of the base matrix is replaced by a 5x5 matrix. Here, I</a:t>
              </a:r>
              <a:r>
                <a:rPr lang="en-US" b="true" sz="2700">
                  <a:solidFill>
                    <a:srgbClr val="0E2F5F"/>
                  </a:solidFill>
                  <a:latin typeface="Aileron Bold"/>
                  <a:ea typeface="Aileron Bold"/>
                  <a:cs typeface="Aileron Bold"/>
                  <a:sym typeface="Aileron Bold"/>
                </a:rPr>
                <a:t>k</a:t>
              </a:r>
              <a:r>
                <a:rPr lang="en-US" b="true" sz="2700">
                  <a:solidFill>
                    <a:srgbClr val="0E2F5F"/>
                  </a:solidFill>
                  <a:latin typeface="Aileron Bold"/>
                  <a:ea typeface="Aileron Bold"/>
                  <a:cs typeface="Aileron Bold"/>
                  <a:sym typeface="Aileron Bold"/>
                </a:rPr>
                <a:t> denotes a 5 x 5 identity matrix shifted circularly right by k times.</a:t>
              </a:r>
            </a:p>
            <a:p>
              <a:pPr algn="l" marL="582943" indent="-291471" lvl="1">
                <a:lnSpc>
                  <a:spcPts val="3780"/>
                </a:lnSpc>
                <a:buFont typeface="Arial"/>
                <a:buChar char="•"/>
              </a:pPr>
              <a:r>
                <a:rPr lang="en-US" b="true" sz="2700">
                  <a:solidFill>
                    <a:srgbClr val="0E2F5F"/>
                  </a:solidFill>
                  <a:latin typeface="Aileron Bold"/>
                  <a:ea typeface="Aileron Bold"/>
                  <a:cs typeface="Aileron Bold"/>
                  <a:sym typeface="Aileron Bold"/>
                </a:rPr>
                <a:t>We consider that message m=[m</a:t>
              </a:r>
              <a:r>
                <a:rPr lang="en-US" b="true" sz="2700">
                  <a:solidFill>
                    <a:srgbClr val="0E2F5F"/>
                  </a:solidFill>
                  <a:latin typeface="Aileron Bold"/>
                  <a:ea typeface="Aileron Bold"/>
                  <a:cs typeface="Aileron Bold"/>
                  <a:sym typeface="Aileron Bold"/>
                </a:rPr>
                <a:t>1</a:t>
              </a:r>
              <a:r>
                <a:rPr lang="en-US" b="true" sz="2700">
                  <a:solidFill>
                    <a:srgbClr val="0E2F5F"/>
                  </a:solidFill>
                  <a:latin typeface="Aileron Bold"/>
                  <a:ea typeface="Aileron Bold"/>
                  <a:cs typeface="Aileron Bold"/>
                  <a:sym typeface="Aileron Bold"/>
                </a:rPr>
                <a:t>  m</a:t>
              </a:r>
              <a:r>
                <a:rPr lang="en-US" b="true" sz="2700">
                  <a:solidFill>
                    <a:srgbClr val="0E2F5F"/>
                  </a:solidFill>
                  <a:latin typeface="Aileron Bold"/>
                  <a:ea typeface="Aileron Bold"/>
                  <a:cs typeface="Aileron Bold"/>
                  <a:sym typeface="Aileron Bold"/>
                </a:rPr>
                <a:t>2</a:t>
              </a:r>
              <a:r>
                <a:rPr lang="en-US" b="true" sz="2700">
                  <a:solidFill>
                    <a:srgbClr val="0E2F5F"/>
                  </a:solidFill>
                  <a:latin typeface="Aileron Bold"/>
                  <a:ea typeface="Aileron Bold"/>
                  <a:cs typeface="Aileron Bold"/>
                  <a:sym typeface="Aileron Bold"/>
                </a:rPr>
                <a:t> m</a:t>
              </a:r>
              <a:r>
                <a:rPr lang="en-US" b="true" sz="2700">
                  <a:solidFill>
                    <a:srgbClr val="0E2F5F"/>
                  </a:solidFill>
                  <a:latin typeface="Aileron Bold"/>
                  <a:ea typeface="Aileron Bold"/>
                  <a:cs typeface="Aileron Bold"/>
                  <a:sym typeface="Aileron Bold"/>
                </a:rPr>
                <a:t>3</a:t>
              </a:r>
              <a:r>
                <a:rPr lang="en-US" b="true" sz="2700">
                  <a:solidFill>
                    <a:srgbClr val="0E2F5F"/>
                  </a:solidFill>
                  <a:latin typeface="Aileron Bold"/>
                  <a:ea typeface="Aileron Bold"/>
                  <a:cs typeface="Aileron Bold"/>
                  <a:sym typeface="Aileron Bold"/>
                </a:rPr>
                <a:t> m</a:t>
              </a:r>
              <a:r>
                <a:rPr lang="en-US" b="true" sz="2700">
                  <a:solidFill>
                    <a:srgbClr val="0E2F5F"/>
                  </a:solidFill>
                  <a:latin typeface="Aileron Bold"/>
                  <a:ea typeface="Aileron Bold"/>
                  <a:cs typeface="Aileron Bold"/>
                  <a:sym typeface="Aileron Bold"/>
                </a:rPr>
                <a:t>4</a:t>
              </a:r>
              <a:r>
                <a:rPr lang="en-US" b="true" sz="2700">
                  <a:solidFill>
                    <a:srgbClr val="0E2F5F"/>
                  </a:solidFill>
                  <a:latin typeface="Aileron Bold"/>
                  <a:ea typeface="Aileron Bold"/>
                  <a:cs typeface="Aileron Bold"/>
                  <a:sym typeface="Aileron Bold"/>
                </a:rPr>
                <a:t>], where each m</a:t>
              </a:r>
              <a:r>
                <a:rPr lang="en-US" b="true" sz="2700">
                  <a:solidFill>
                    <a:srgbClr val="0E2F5F"/>
                  </a:solidFill>
                  <a:latin typeface="Aileron Bold"/>
                  <a:ea typeface="Aileron Bold"/>
                  <a:cs typeface="Aileron Bold"/>
                  <a:sym typeface="Aileron Bold"/>
                </a:rPr>
                <a:t>i</a:t>
              </a:r>
              <a:r>
                <a:rPr lang="en-US" b="true" sz="2700">
                  <a:solidFill>
                    <a:srgbClr val="0E2F5F"/>
                  </a:solidFill>
                  <a:latin typeface="Aileron Bold"/>
                  <a:ea typeface="Aileron Bold"/>
                  <a:cs typeface="Aileron Bold"/>
                  <a:sym typeface="Aileron Bold"/>
                </a:rPr>
                <a:t> is of 5 bit and p=[p</a:t>
              </a:r>
              <a:r>
                <a:rPr lang="en-US" b="true" sz="2700">
                  <a:solidFill>
                    <a:srgbClr val="0E2F5F"/>
                  </a:solidFill>
                  <a:latin typeface="Aileron Bold"/>
                  <a:ea typeface="Aileron Bold"/>
                  <a:cs typeface="Aileron Bold"/>
                  <a:sym typeface="Aileron Bold"/>
                </a:rPr>
                <a:t>1</a:t>
              </a:r>
              <a:r>
                <a:rPr lang="en-US" b="true" sz="2700">
                  <a:solidFill>
                    <a:srgbClr val="0E2F5F"/>
                  </a:solidFill>
                  <a:latin typeface="Aileron Bold"/>
                  <a:ea typeface="Aileron Bold"/>
                  <a:cs typeface="Aileron Bold"/>
                  <a:sym typeface="Aileron Bold"/>
                </a:rPr>
                <a:t> p</a:t>
              </a:r>
              <a:r>
                <a:rPr lang="en-US" b="true" sz="2700">
                  <a:solidFill>
                    <a:srgbClr val="0E2F5F"/>
                  </a:solidFill>
                  <a:latin typeface="Aileron Bold"/>
                  <a:ea typeface="Aileron Bold"/>
                  <a:cs typeface="Aileron Bold"/>
                  <a:sym typeface="Aileron Bold"/>
                </a:rPr>
                <a:t>2</a:t>
              </a:r>
              <a:r>
                <a:rPr lang="en-US" b="true" sz="2700">
                  <a:solidFill>
                    <a:srgbClr val="0E2F5F"/>
                  </a:solidFill>
                  <a:latin typeface="Aileron Bold"/>
                  <a:ea typeface="Aileron Bold"/>
                  <a:cs typeface="Aileron Bold"/>
                  <a:sym typeface="Aileron Bold"/>
                </a:rPr>
                <a:t>  p</a:t>
              </a:r>
              <a:r>
                <a:rPr lang="en-US" b="true" sz="2700">
                  <a:solidFill>
                    <a:srgbClr val="0E2F5F"/>
                  </a:solidFill>
                  <a:latin typeface="Aileron Bold"/>
                  <a:ea typeface="Aileron Bold"/>
                  <a:cs typeface="Aileron Bold"/>
                  <a:sym typeface="Aileron Bold"/>
                </a:rPr>
                <a:t>3</a:t>
              </a:r>
              <a:r>
                <a:rPr lang="en-US" b="true" sz="2700">
                  <a:solidFill>
                    <a:srgbClr val="0E2F5F"/>
                  </a:solidFill>
                  <a:latin typeface="Aileron Bold"/>
                  <a:ea typeface="Aileron Bold"/>
                  <a:cs typeface="Aileron Bold"/>
                  <a:sym typeface="Aileron Bold"/>
                </a:rPr>
                <a:t> p</a:t>
              </a:r>
              <a:r>
                <a:rPr lang="en-US" b="true" sz="2700">
                  <a:solidFill>
                    <a:srgbClr val="0E2F5F"/>
                  </a:solidFill>
                  <a:latin typeface="Aileron Bold"/>
                  <a:ea typeface="Aileron Bold"/>
                  <a:cs typeface="Aileron Bold"/>
                  <a:sym typeface="Aileron Bold"/>
                </a:rPr>
                <a:t>4</a:t>
              </a:r>
              <a:r>
                <a:rPr lang="en-US" b="true" sz="2700">
                  <a:solidFill>
                    <a:srgbClr val="0E2F5F"/>
                  </a:solidFill>
                  <a:latin typeface="Aileron Bold"/>
                  <a:ea typeface="Aileron Bold"/>
                  <a:cs typeface="Aileron Bold"/>
                  <a:sym typeface="Aileron Bold"/>
                </a:rPr>
                <a:t> ] where each p</a:t>
              </a:r>
              <a:r>
                <a:rPr lang="en-US" b="true" sz="2700">
                  <a:solidFill>
                    <a:srgbClr val="0E2F5F"/>
                  </a:solidFill>
                  <a:latin typeface="Aileron Bold"/>
                  <a:ea typeface="Aileron Bold"/>
                  <a:cs typeface="Aileron Bold"/>
                  <a:sym typeface="Aileron Bold"/>
                </a:rPr>
                <a:t>i</a:t>
              </a:r>
              <a:r>
                <a:rPr lang="en-US" b="true" sz="2700">
                  <a:solidFill>
                    <a:srgbClr val="0E2F5F"/>
                  </a:solidFill>
                  <a:latin typeface="Aileron Bold"/>
                  <a:ea typeface="Aileron Bold"/>
                  <a:cs typeface="Aileron Bold"/>
                  <a:sym typeface="Aileron Bold"/>
                </a:rPr>
                <a:t> is of 5 bit.</a:t>
              </a:r>
            </a:p>
            <a:p>
              <a:pPr algn="l" marL="582943" indent="-291471" lvl="1">
                <a:lnSpc>
                  <a:spcPts val="3780"/>
                </a:lnSpc>
                <a:buFont typeface="Arial"/>
                <a:buChar char="•"/>
              </a:pPr>
              <a:r>
                <a:rPr lang="en-US" b="true" sz="2700">
                  <a:solidFill>
                    <a:srgbClr val="0E2F5F"/>
                  </a:solidFill>
                  <a:latin typeface="Aileron Bold"/>
                  <a:ea typeface="Aileron Bold"/>
                  <a:cs typeface="Aileron Bold"/>
                  <a:sym typeface="Aileron Bold"/>
                </a:rPr>
                <a:t>Solving for  H⋅C</a:t>
              </a:r>
              <a:r>
                <a:rPr lang="en-US" b="true" sz="2700">
                  <a:solidFill>
                    <a:srgbClr val="0E2F5F"/>
                  </a:solidFill>
                  <a:latin typeface="Aileron Bold"/>
                  <a:ea typeface="Aileron Bold"/>
                  <a:cs typeface="Aileron Bold"/>
                  <a:sym typeface="Aileron Bold"/>
                </a:rPr>
                <a:t>T</a:t>
              </a:r>
              <a:r>
                <a:rPr lang="en-US" b="true" sz="2700">
                  <a:solidFill>
                    <a:srgbClr val="0E2F5F"/>
                  </a:solidFill>
                  <a:latin typeface="Aileron Bold"/>
                  <a:ea typeface="Aileron Bold"/>
                  <a:cs typeface="Aileron Bold"/>
                  <a:sym typeface="Aileron Bold"/>
                </a:rPr>
                <a:t>=0, we get the following equations:</a:t>
              </a:r>
            </a:p>
          </p:txBody>
        </p:sp>
        <p:sp>
          <p:nvSpPr>
            <p:cNvPr name="Freeform 10" id="10"/>
            <p:cNvSpPr/>
            <p:nvPr/>
          </p:nvSpPr>
          <p:spPr>
            <a:xfrm flipH="false" flipV="false" rot="0">
              <a:off x="15021209" y="6897257"/>
              <a:ext cx="2090402" cy="2090402"/>
            </a:xfrm>
            <a:custGeom>
              <a:avLst/>
              <a:gdLst/>
              <a:ahLst/>
              <a:cxnLst/>
              <a:rect r="r" b="b" t="t" l="l"/>
              <a:pathLst>
                <a:path h="2090402" w="2090402">
                  <a:moveTo>
                    <a:pt x="0" y="0"/>
                  </a:moveTo>
                  <a:lnTo>
                    <a:pt x="2090402" y="0"/>
                  </a:lnTo>
                  <a:lnTo>
                    <a:pt x="2090402" y="2090402"/>
                  </a:lnTo>
                  <a:lnTo>
                    <a:pt x="0" y="20904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7111611" y="7112820"/>
              <a:ext cx="975133" cy="829639"/>
            </a:xfrm>
            <a:custGeom>
              <a:avLst/>
              <a:gdLst/>
              <a:ahLst/>
              <a:cxnLst/>
              <a:rect r="r" b="b" t="t" l="l"/>
              <a:pathLst>
                <a:path h="829639" w="975133">
                  <a:moveTo>
                    <a:pt x="0" y="0"/>
                  </a:moveTo>
                  <a:lnTo>
                    <a:pt x="975133" y="0"/>
                  </a:lnTo>
                  <a:lnTo>
                    <a:pt x="975133" y="829638"/>
                  </a:lnTo>
                  <a:lnTo>
                    <a:pt x="0" y="8296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7724139" y="8008609"/>
              <a:ext cx="2011164" cy="1389589"/>
            </a:xfrm>
            <a:prstGeom prst="rect">
              <a:avLst/>
            </a:prstGeom>
          </p:spPr>
          <p:txBody>
            <a:bodyPr anchor="t" rtlCol="false" tIns="0" lIns="0" bIns="0" rIns="0">
              <a:spAutoFit/>
            </a:bodyPr>
            <a:lstStyle/>
            <a:p>
              <a:pPr algn="ctr">
                <a:lnSpc>
                  <a:spcPts val="2800"/>
                </a:lnSpc>
                <a:spcBef>
                  <a:spcPct val="0"/>
                </a:spcBef>
              </a:pPr>
              <a:r>
                <a:rPr lang="en-US" b="true" sz="2000">
                  <a:solidFill>
                    <a:srgbClr val="0E2F5F"/>
                  </a:solidFill>
                  <a:latin typeface="Aileron Bold"/>
                  <a:ea typeface="Aileron Bold"/>
                  <a:cs typeface="Aileron Bold"/>
                  <a:sym typeface="Aileron Bold"/>
                </a:rPr>
                <a:t>Double Diagonal structure</a:t>
              </a:r>
            </a:p>
          </p:txBody>
        </p:sp>
        <p:sp>
          <p:nvSpPr>
            <p:cNvPr name="Freeform 13" id="13"/>
            <p:cNvSpPr/>
            <p:nvPr/>
          </p:nvSpPr>
          <p:spPr>
            <a:xfrm flipH="false" flipV="false" rot="0">
              <a:off x="21775947" y="7074237"/>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9735303" y="8920140"/>
              <a:ext cx="6734058" cy="6734058"/>
            </a:xfrm>
            <a:custGeom>
              <a:avLst/>
              <a:gdLst/>
              <a:ahLst/>
              <a:cxnLst/>
              <a:rect r="r" b="b" t="t" l="l"/>
              <a:pathLst>
                <a:path h="6734058" w="6734058">
                  <a:moveTo>
                    <a:pt x="0" y="0"/>
                  </a:moveTo>
                  <a:lnTo>
                    <a:pt x="6734059" y="0"/>
                  </a:lnTo>
                  <a:lnTo>
                    <a:pt x="6734059" y="6734059"/>
                  </a:lnTo>
                  <a:lnTo>
                    <a:pt x="0" y="67340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21775947" y="12287170"/>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9165" y="1054828"/>
            <a:ext cx="19849799" cy="11186794"/>
            <a:chOff x="0" y="0"/>
            <a:chExt cx="26466398" cy="14915725"/>
          </a:xfrm>
        </p:grpSpPr>
        <p:sp>
          <p:nvSpPr>
            <p:cNvPr name="Freeform 3" id="3"/>
            <p:cNvSpPr/>
            <p:nvPr/>
          </p:nvSpPr>
          <p:spPr>
            <a:xfrm flipH="false" flipV="false" rot="0">
              <a:off x="21772984" y="6335764"/>
              <a:ext cx="1366837" cy="1366837"/>
            </a:xfrm>
            <a:custGeom>
              <a:avLst/>
              <a:gdLst/>
              <a:ahLst/>
              <a:cxnLst/>
              <a:rect r="r" b="b" t="t" l="l"/>
              <a:pathLst>
                <a:path h="1366837" w="1366837">
                  <a:moveTo>
                    <a:pt x="0" y="0"/>
                  </a:moveTo>
                  <a:lnTo>
                    <a:pt x="1366836" y="0"/>
                  </a:lnTo>
                  <a:lnTo>
                    <a:pt x="1366836" y="1366836"/>
                  </a:lnTo>
                  <a:lnTo>
                    <a:pt x="0" y="1366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732340" y="8181667"/>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772984" y="11548696"/>
              <a:ext cx="1977986" cy="611377"/>
            </a:xfrm>
            <a:custGeom>
              <a:avLst/>
              <a:gdLst/>
              <a:ahLst/>
              <a:cxnLst/>
              <a:rect r="r" b="b" t="t" l="l"/>
              <a:pathLst>
                <a:path h="611377" w="1977986">
                  <a:moveTo>
                    <a:pt x="0" y="0"/>
                  </a:moveTo>
                  <a:lnTo>
                    <a:pt x="1977985" y="0"/>
                  </a:lnTo>
                  <a:lnTo>
                    <a:pt x="1977985" y="611378"/>
                  </a:lnTo>
                  <a:lnTo>
                    <a:pt x="0" y="611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4572426"/>
              <a:ext cx="8978065" cy="879137"/>
            </a:xfrm>
            <a:custGeom>
              <a:avLst/>
              <a:gdLst/>
              <a:ahLst/>
              <a:cxnLst/>
              <a:rect r="r" b="b" t="t" l="l"/>
              <a:pathLst>
                <a:path h="879137" w="8978065">
                  <a:moveTo>
                    <a:pt x="0" y="0"/>
                  </a:moveTo>
                  <a:lnTo>
                    <a:pt x="8978065" y="0"/>
                  </a:lnTo>
                  <a:lnTo>
                    <a:pt x="8978065" y="879137"/>
                  </a:lnTo>
                  <a:lnTo>
                    <a:pt x="0" y="879137"/>
                  </a:lnTo>
                  <a:lnTo>
                    <a:pt x="0" y="0"/>
                  </a:lnTo>
                  <a:close/>
                </a:path>
              </a:pathLst>
            </a:custGeom>
            <a:blipFill>
              <a:blip r:embed="rId6"/>
              <a:stretch>
                <a:fillRect l="0" t="-1061" r="0" b="-1061"/>
              </a:stretch>
            </a:blipFill>
          </p:spPr>
        </p:sp>
        <p:sp>
          <p:nvSpPr>
            <p:cNvPr name="TextBox 7" id="7"/>
            <p:cNvSpPr txBox="true"/>
            <p:nvPr/>
          </p:nvSpPr>
          <p:spPr>
            <a:xfrm rot="0">
              <a:off x="8715644" y="-57150"/>
              <a:ext cx="12756803" cy="9679178"/>
            </a:xfrm>
            <a:prstGeom prst="rect">
              <a:avLst/>
            </a:prstGeom>
          </p:spPr>
          <p:txBody>
            <a:bodyPr anchor="t" rtlCol="false" tIns="0" lIns="0" bIns="0" rIns="0">
              <a:spAutoFit/>
            </a:bodyPr>
            <a:lstStyle/>
            <a:p>
              <a:pPr algn="l" marL="595884" indent="-297942" lvl="1">
                <a:lnSpc>
                  <a:spcPts val="3863"/>
                </a:lnSpc>
                <a:buFont typeface="Arial"/>
                <a:buChar char="•"/>
              </a:pPr>
              <a:r>
                <a:rPr lang="en-US" b="true" sz="2760">
                  <a:solidFill>
                    <a:srgbClr val="000000"/>
                  </a:solidFill>
                  <a:latin typeface="Aileron Bold"/>
                  <a:ea typeface="Aileron Bold"/>
                  <a:cs typeface="Aileron Bold"/>
                  <a:sym typeface="Aileron Bold"/>
                </a:rPr>
                <a:t>The equations obtained are as follows:</a:t>
              </a:r>
            </a:p>
            <a:p>
              <a:pPr algn="l" marL="1191768" indent="-397256" lvl="2">
                <a:lnSpc>
                  <a:spcPts val="3863"/>
                </a:lnSpc>
                <a:buFont typeface="Arial"/>
                <a:buChar char="⚬"/>
              </a:pPr>
              <a:r>
                <a:rPr lang="en-US" b="true" sz="2760">
                  <a:solidFill>
                    <a:srgbClr val="000000"/>
                  </a:solidFill>
                  <a:latin typeface="Aileron Bold"/>
                  <a:ea typeface="Aileron Bold"/>
                  <a:cs typeface="Aileron Bold"/>
                  <a:sym typeface="Aileron Bold"/>
                </a:rPr>
                <a:t>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+I</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p</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+Ip</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=0.                               (1)</a:t>
              </a:r>
            </a:p>
            <a:p>
              <a:pPr algn="just" marL="1191768" indent="-397256" lvl="2">
                <a:lnSpc>
                  <a:spcPts val="3863"/>
                </a:lnSpc>
                <a:buFont typeface="Arial"/>
                <a:buChar char="⚬"/>
              </a:pPr>
              <a:r>
                <a:rPr lang="en-US" b="true" sz="2760">
                  <a:solidFill>
                    <a:srgbClr val="000000"/>
                  </a:solidFill>
                  <a:latin typeface="Aileron Bold"/>
                  <a:ea typeface="Aileron Bold"/>
                  <a:cs typeface="Aileron Bold"/>
                  <a:sym typeface="Aileron Bold"/>
                </a:rPr>
                <a:t> I</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 I m</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 I p</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+Ip</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=0                                   (2)</a:t>
              </a:r>
            </a:p>
            <a:p>
              <a:pPr algn="just" marL="1191768" indent="-397256" lvl="2">
                <a:lnSpc>
                  <a:spcPts val="3863"/>
                </a:lnSpc>
                <a:buFont typeface="Arial"/>
                <a:buChar char="⚬"/>
              </a:pPr>
              <a:r>
                <a:rPr lang="en-US" b="true" sz="2760">
                  <a:solidFill>
                    <a:srgbClr val="000000"/>
                  </a:solidFill>
                  <a:latin typeface="Aileron Bold"/>
                  <a:ea typeface="Aileron Bold"/>
                  <a:cs typeface="Aileron Bold"/>
                  <a:sym typeface="Aileron Bold"/>
                </a:rPr>
                <a:t>I</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 I m</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p</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+Ip</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 Ip</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=0                         (3)</a:t>
              </a:r>
            </a:p>
            <a:p>
              <a:pPr algn="just" marL="1191768" indent="-397256" lvl="2">
                <a:lnSpc>
                  <a:spcPts val="3863"/>
                </a:lnSpc>
                <a:buFont typeface="Arial"/>
                <a:buChar char="⚬"/>
              </a:pPr>
              <a:r>
                <a:rPr lang="en-US" b="true" sz="2760">
                  <a:solidFill>
                    <a:srgbClr val="000000"/>
                  </a:solidFill>
                  <a:latin typeface="Aileron Bold"/>
                  <a:ea typeface="Aileron Bold"/>
                  <a:cs typeface="Aileron Bold"/>
                  <a:sym typeface="Aileron Bold"/>
                </a:rPr>
                <a:t>I</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 I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+I</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p</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+Ip</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=0                                   (4)</a:t>
              </a:r>
            </a:p>
            <a:p>
              <a:pPr algn="l" marL="595884" indent="-297942" lvl="1">
                <a:lnSpc>
                  <a:spcPts val="3863"/>
                </a:lnSpc>
                <a:buFont typeface="Arial"/>
                <a:buChar char="•"/>
              </a:pPr>
              <a:r>
                <a:rPr lang="en-US" b="true" sz="2760">
                  <a:solidFill>
                    <a:srgbClr val="000000"/>
                  </a:solidFill>
                  <a:latin typeface="Aileron Bold"/>
                  <a:ea typeface="Aileron Bold"/>
                  <a:cs typeface="Aileron Bold"/>
                  <a:sym typeface="Aileron Bold"/>
                </a:rPr>
                <a:t>Now, adding the above four equations with mod 2 operation, we get the following equation:</a:t>
              </a:r>
            </a:p>
            <a:p>
              <a:pPr algn="l" marL="1191768" indent="-397256" lvl="2">
                <a:lnSpc>
                  <a:spcPts val="3863"/>
                </a:lnSpc>
                <a:buFont typeface="Arial"/>
                <a:buChar char="⚬"/>
              </a:pPr>
              <a:r>
                <a:rPr lang="en-US" b="true" sz="2760">
                  <a:solidFill>
                    <a:srgbClr val="000000"/>
                  </a:solidFill>
                  <a:latin typeface="Aileron Bold"/>
                  <a:ea typeface="Aileron Bold"/>
                  <a:cs typeface="Aileron Bold"/>
                  <a:sym typeface="Aileron Bold"/>
                </a:rPr>
                <a:t>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 I m</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 I m</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m</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 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m</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 I m</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=I</a:t>
              </a:r>
              <a:r>
                <a:rPr lang="en-US" b="true" sz="2760">
                  <a:solidFill>
                    <a:srgbClr val="000000"/>
                  </a:solidFill>
                  <a:latin typeface="Aileron Bold"/>
                  <a:ea typeface="Aileron Bold"/>
                  <a:cs typeface="Aileron Bold"/>
                  <a:sym typeface="Aileron Bold"/>
                </a:rPr>
                <a:t>1</a:t>
              </a:r>
              <a:r>
                <a:rPr lang="en-US" b="true" sz="2760">
                  <a:solidFill>
                    <a:srgbClr val="000000"/>
                  </a:solidFill>
                  <a:latin typeface="Aileron Bold"/>
                  <a:ea typeface="Aileron Bold"/>
                  <a:cs typeface="Aileron Bold"/>
                  <a:sym typeface="Aileron Bold"/>
                </a:rPr>
                <a:t> p</a:t>
              </a:r>
              <a:r>
                <a:rPr lang="en-US" b="true" sz="2760">
                  <a:solidFill>
                    <a:srgbClr val="000000"/>
                  </a:solidFill>
                  <a:latin typeface="Aileron Bold"/>
                  <a:ea typeface="Aileron Bold"/>
                  <a:cs typeface="Aileron Bold"/>
                  <a:sym typeface="Aileron Bold"/>
                </a:rPr>
                <a:t>1</a:t>
              </a:r>
            </a:p>
            <a:p>
              <a:pPr algn="l" marL="595884" indent="-297942" lvl="1">
                <a:lnSpc>
                  <a:spcPts val="3863"/>
                </a:lnSpc>
                <a:buFont typeface="Arial"/>
                <a:buChar char="•"/>
              </a:pPr>
              <a:r>
                <a:rPr lang="en-US" b="true" sz="2760">
                  <a:solidFill>
                    <a:srgbClr val="000000"/>
                  </a:solidFill>
                  <a:latin typeface="Aileron Bold"/>
                  <a:ea typeface="Aileron Bold"/>
                  <a:cs typeface="Aileron Bold"/>
                  <a:sym typeface="Aileron Bold"/>
                </a:rPr>
                <a:t>Using the above equation,  we can find p1.</a:t>
              </a:r>
            </a:p>
            <a:p>
              <a:pPr algn="l" marL="595884" indent="-297942" lvl="1">
                <a:lnSpc>
                  <a:spcPts val="3863"/>
                </a:lnSpc>
                <a:buFont typeface="Arial"/>
                <a:buChar char="•"/>
              </a:pPr>
              <a:r>
                <a:rPr lang="en-US" b="true" sz="2760">
                  <a:solidFill>
                    <a:srgbClr val="000000"/>
                  </a:solidFill>
                  <a:latin typeface="Aileron Bold"/>
                  <a:ea typeface="Aileron Bold"/>
                  <a:cs typeface="Aileron Bold"/>
                  <a:sym typeface="Aileron Bold"/>
                </a:rPr>
                <a:t>Plugging the value of p1 in equation (1), we can p2.</a:t>
              </a:r>
            </a:p>
            <a:p>
              <a:pPr algn="l" marL="595884" indent="-297942" lvl="1">
                <a:lnSpc>
                  <a:spcPts val="3863"/>
                </a:lnSpc>
                <a:buFont typeface="Arial"/>
                <a:buChar char="•"/>
              </a:pPr>
              <a:r>
                <a:rPr lang="en-US" b="true" sz="2760">
                  <a:solidFill>
                    <a:srgbClr val="000000"/>
                  </a:solidFill>
                  <a:latin typeface="Aileron Bold"/>
                  <a:ea typeface="Aileron Bold"/>
                  <a:cs typeface="Aileron Bold"/>
                  <a:sym typeface="Aileron Bold"/>
                </a:rPr>
                <a:t>Similarly,  p</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and  p</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can be found.</a:t>
              </a:r>
            </a:p>
            <a:p>
              <a:pPr algn="l" marL="595884" indent="-297942" lvl="1">
                <a:lnSpc>
                  <a:spcPts val="3863"/>
                </a:lnSpc>
                <a:buFont typeface="Arial"/>
                <a:buChar char="•"/>
              </a:pPr>
              <a:r>
                <a:rPr lang="en-US" b="true" sz="2760">
                  <a:solidFill>
                    <a:srgbClr val="000000"/>
                  </a:solidFill>
                  <a:latin typeface="Aileron Bold"/>
                  <a:ea typeface="Aileron Bold"/>
                  <a:cs typeface="Aileron Bold"/>
                  <a:sym typeface="Aileron Bold"/>
                </a:rPr>
                <a:t>Adding the four equations cancels other terms containing p</a:t>
              </a:r>
              <a:r>
                <a:rPr lang="en-US" b="true" sz="2760">
                  <a:solidFill>
                    <a:srgbClr val="000000"/>
                  </a:solidFill>
                  <a:latin typeface="Aileron Bold"/>
                  <a:ea typeface="Aileron Bold"/>
                  <a:cs typeface="Aileron Bold"/>
                  <a:sym typeface="Aileron Bold"/>
                </a:rPr>
                <a:t>2.</a:t>
              </a:r>
              <a:r>
                <a:rPr lang="en-US" b="true" sz="2760">
                  <a:solidFill>
                    <a:srgbClr val="000000"/>
                  </a:solidFill>
                  <a:latin typeface="Aileron Bold"/>
                  <a:ea typeface="Aileron Bold"/>
                  <a:cs typeface="Aileron Bold"/>
                  <a:sym typeface="Aileron Bold"/>
                </a:rPr>
                <a:t> p</a:t>
              </a:r>
              <a:r>
                <a:rPr lang="en-US" b="true" sz="2760">
                  <a:solidFill>
                    <a:srgbClr val="000000"/>
                  </a:solidFill>
                  <a:latin typeface="Aileron Bold"/>
                  <a:ea typeface="Aileron Bold"/>
                  <a:cs typeface="Aileron Bold"/>
                  <a:sym typeface="Aileron Bold"/>
                </a:rPr>
                <a:t>3,</a:t>
              </a:r>
              <a:r>
                <a:rPr lang="en-US" b="true" sz="2760">
                  <a:solidFill>
                    <a:srgbClr val="000000"/>
                  </a:solidFill>
                  <a:latin typeface="Aileron Bold"/>
                  <a:ea typeface="Aileron Bold"/>
                  <a:cs typeface="Aileron Bold"/>
                  <a:sym typeface="Aileron Bold"/>
                </a:rPr>
                <a:t> p</a:t>
              </a:r>
              <a:r>
                <a:rPr lang="en-US" b="true" sz="2760">
                  <a:solidFill>
                    <a:srgbClr val="000000"/>
                  </a:solidFill>
                  <a:latin typeface="Aileron Bold"/>
                  <a:ea typeface="Aileron Bold"/>
                  <a:cs typeface="Aileron Bold"/>
                  <a:sym typeface="Aileron Bold"/>
                </a:rPr>
                <a:t>4</a:t>
              </a:r>
              <a:r>
                <a:rPr lang="en-US" b="true" sz="2760">
                  <a:solidFill>
                    <a:srgbClr val="000000"/>
                  </a:solidFill>
                  <a:latin typeface="Aileron Bold"/>
                  <a:ea typeface="Aileron Bold"/>
                  <a:cs typeface="Aileron Bold"/>
                  <a:sym typeface="Aileron Bold"/>
                </a:rPr>
                <a:t> ,  which is due to the double diagonal structure in the part of the H matrix.</a:t>
              </a:r>
            </a:p>
          </p:txBody>
        </p:sp>
        <p:sp>
          <p:nvSpPr>
            <p:cNvPr name="Freeform 8" id="8"/>
            <p:cNvSpPr/>
            <p:nvPr/>
          </p:nvSpPr>
          <p:spPr>
            <a:xfrm flipH="false" flipV="false" rot="0">
              <a:off x="1032435" y="7115278"/>
              <a:ext cx="6913196" cy="2317954"/>
            </a:xfrm>
            <a:custGeom>
              <a:avLst/>
              <a:gdLst/>
              <a:ahLst/>
              <a:cxnLst/>
              <a:rect r="r" b="b" t="t" l="l"/>
              <a:pathLst>
                <a:path h="2317954" w="6913196">
                  <a:moveTo>
                    <a:pt x="0" y="0"/>
                  </a:moveTo>
                  <a:lnTo>
                    <a:pt x="6913196" y="0"/>
                  </a:lnTo>
                  <a:lnTo>
                    <a:pt x="6913196" y="2317954"/>
                  </a:lnTo>
                  <a:lnTo>
                    <a:pt x="0" y="2317954"/>
                  </a:lnTo>
                  <a:lnTo>
                    <a:pt x="0" y="0"/>
                  </a:lnTo>
                  <a:close/>
                </a:path>
              </a:pathLst>
            </a:custGeom>
            <a:blipFill>
              <a:blip r:embed="rId7"/>
              <a:stretch>
                <a:fillRect l="-606" t="-7269"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214" y="784639"/>
            <a:ext cx="16901833" cy="8692668"/>
            <a:chOff x="0" y="0"/>
            <a:chExt cx="22535777" cy="11590224"/>
          </a:xfrm>
        </p:grpSpPr>
        <p:sp>
          <p:nvSpPr>
            <p:cNvPr name="Freeform 3" id="3"/>
            <p:cNvSpPr/>
            <p:nvPr/>
          </p:nvSpPr>
          <p:spPr>
            <a:xfrm flipH="false" flipV="false" rot="0">
              <a:off x="18433832" y="0"/>
              <a:ext cx="4101945" cy="4101945"/>
            </a:xfrm>
            <a:custGeom>
              <a:avLst/>
              <a:gdLst/>
              <a:ahLst/>
              <a:cxnLst/>
              <a:rect r="r" b="b" t="t" l="l"/>
              <a:pathLst>
                <a:path h="4101945" w="4101945">
                  <a:moveTo>
                    <a:pt x="0" y="0"/>
                  </a:moveTo>
                  <a:lnTo>
                    <a:pt x="4101945" y="0"/>
                  </a:lnTo>
                  <a:lnTo>
                    <a:pt x="4101945" y="4101945"/>
                  </a:lnTo>
                  <a:lnTo>
                    <a:pt x="0" y="41019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706880" y="3086420"/>
              <a:ext cx="1722063" cy="1722063"/>
            </a:xfrm>
            <a:custGeom>
              <a:avLst/>
              <a:gdLst/>
              <a:ahLst/>
              <a:cxnLst/>
              <a:rect r="r" b="b" t="t" l="l"/>
              <a:pathLst>
                <a:path h="1722063" w="1722063">
                  <a:moveTo>
                    <a:pt x="0" y="0"/>
                  </a:moveTo>
                  <a:lnTo>
                    <a:pt x="1722063" y="0"/>
                  </a:lnTo>
                  <a:lnTo>
                    <a:pt x="1722063" y="1722063"/>
                  </a:lnTo>
                  <a:lnTo>
                    <a:pt x="0" y="1722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204714" y="1141999"/>
              <a:ext cx="2025770" cy="626147"/>
            </a:xfrm>
            <a:custGeom>
              <a:avLst/>
              <a:gdLst/>
              <a:ahLst/>
              <a:cxnLst/>
              <a:rect r="r" b="b" t="t" l="l"/>
              <a:pathLst>
                <a:path h="626147" w="2025770">
                  <a:moveTo>
                    <a:pt x="0" y="0"/>
                  </a:moveTo>
                  <a:lnTo>
                    <a:pt x="2025770" y="0"/>
                  </a:lnTo>
                  <a:lnTo>
                    <a:pt x="2025770" y="626147"/>
                  </a:lnTo>
                  <a:lnTo>
                    <a:pt x="0" y="626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242308" y="325414"/>
              <a:ext cx="15669243" cy="4358611"/>
              <a:chOff x="0" y="0"/>
              <a:chExt cx="1820682" cy="506447"/>
            </a:xfrm>
          </p:grpSpPr>
          <p:sp>
            <p:nvSpPr>
              <p:cNvPr name="Freeform 7" id="7"/>
              <p:cNvSpPr/>
              <p:nvPr/>
            </p:nvSpPr>
            <p:spPr>
              <a:xfrm flipH="false" flipV="false" rot="0">
                <a:off x="0" y="0"/>
                <a:ext cx="1820682" cy="506447"/>
              </a:xfrm>
              <a:custGeom>
                <a:avLst/>
                <a:gdLst/>
                <a:ahLst/>
                <a:cxnLst/>
                <a:rect r="r" b="b" t="t" l="l"/>
                <a:pathLst>
                  <a:path h="506447" w="1820682">
                    <a:moveTo>
                      <a:pt x="15152" y="0"/>
                    </a:moveTo>
                    <a:lnTo>
                      <a:pt x="1805530" y="0"/>
                    </a:lnTo>
                    <a:cubicBezTo>
                      <a:pt x="1813898" y="0"/>
                      <a:pt x="1820682" y="6784"/>
                      <a:pt x="1820682" y="15152"/>
                    </a:cubicBezTo>
                    <a:lnTo>
                      <a:pt x="1820682" y="491295"/>
                    </a:lnTo>
                    <a:cubicBezTo>
                      <a:pt x="1820682" y="499663"/>
                      <a:pt x="1813898" y="506447"/>
                      <a:pt x="1805530" y="506447"/>
                    </a:cubicBezTo>
                    <a:lnTo>
                      <a:pt x="15152" y="506447"/>
                    </a:lnTo>
                    <a:cubicBezTo>
                      <a:pt x="6784" y="506447"/>
                      <a:pt x="0" y="499663"/>
                      <a:pt x="0" y="491295"/>
                    </a:cubicBezTo>
                    <a:lnTo>
                      <a:pt x="0" y="15152"/>
                    </a:lnTo>
                    <a:cubicBezTo>
                      <a:pt x="0" y="6784"/>
                      <a:pt x="6784" y="0"/>
                      <a:pt x="15152" y="0"/>
                    </a:cubicBezTo>
                    <a:close/>
                  </a:path>
                </a:pathLst>
              </a:custGeom>
              <a:blipFill>
                <a:blip r:embed="rId8"/>
                <a:stretch>
                  <a:fillRect l="-1286" t="0" r="-1286" b="0"/>
                </a:stretch>
              </a:blipFill>
            </p:spPr>
          </p:sp>
        </p:grpSp>
        <p:sp>
          <p:nvSpPr>
            <p:cNvPr name="TextBox 8" id="8"/>
            <p:cNvSpPr txBox="true"/>
            <p:nvPr/>
          </p:nvSpPr>
          <p:spPr>
            <a:xfrm rot="0">
              <a:off x="0" y="5218029"/>
              <a:ext cx="20030768" cy="6372195"/>
            </a:xfrm>
            <a:prstGeom prst="rect">
              <a:avLst/>
            </a:prstGeom>
          </p:spPr>
          <p:txBody>
            <a:bodyPr anchor="t" rtlCol="false" tIns="0" lIns="0" bIns="0" rIns="0">
              <a:spAutoFit/>
            </a:bodyPr>
            <a:lstStyle/>
            <a:p>
              <a:pPr algn="just">
                <a:lnSpc>
                  <a:spcPts val="3151"/>
                </a:lnSpc>
              </a:pPr>
            </a:p>
            <a:p>
              <a:pPr algn="just">
                <a:lnSpc>
                  <a:spcPts val="3151"/>
                </a:lnSpc>
              </a:pPr>
              <a:r>
                <a:rPr lang="en-US" sz="2250" b="true">
                  <a:solidFill>
                    <a:srgbClr val="3A577B"/>
                  </a:solidFill>
                  <a:latin typeface="Aileron Bold"/>
                  <a:ea typeface="Aileron Bold"/>
                  <a:cs typeface="Aileron Bold"/>
                  <a:sym typeface="Aileron Bold"/>
                </a:rPr>
                <a:t>It converts binary bits into symbols for transmission using two phases:</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Bit 0 → Symbol +1</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Bit 1 → Symbol –1</a:t>
              </a:r>
            </a:p>
            <a:p>
              <a:pPr algn="just">
                <a:lnSpc>
                  <a:spcPts val="3151"/>
                </a:lnSpc>
              </a:pPr>
              <a:r>
                <a:rPr lang="en-US" sz="2250" b="true">
                  <a:solidFill>
                    <a:srgbClr val="3A577B"/>
                  </a:solidFill>
                  <a:latin typeface="Aileron Bold"/>
                  <a:ea typeface="Aileron Bold"/>
                  <a:cs typeface="Aileron Bold"/>
                  <a:sym typeface="Aileron Bold"/>
                </a:rPr>
                <a:t>How it works:</a:t>
              </a:r>
            </a:p>
            <a:p>
              <a:pPr algn="just" marL="485964" indent="-242982" lvl="1">
                <a:lnSpc>
                  <a:spcPts val="3151"/>
                </a:lnSpc>
                <a:buAutoNum type="arabicPeriod" startAt="1"/>
              </a:pPr>
              <a:r>
                <a:rPr lang="en-US" b="true" sz="2250">
                  <a:solidFill>
                    <a:srgbClr val="3A577B"/>
                  </a:solidFill>
                  <a:latin typeface="Aileron Bold"/>
                  <a:ea typeface="Aileron Bold"/>
                  <a:cs typeface="Aileron Bold"/>
                  <a:sym typeface="Aileron Bold"/>
                </a:rPr>
                <a:t>Takes a stream of encoded bits (0s and 1s)</a:t>
              </a:r>
            </a:p>
            <a:p>
              <a:pPr algn="just" marL="485964" indent="-242982" lvl="1">
                <a:lnSpc>
                  <a:spcPts val="3151"/>
                </a:lnSpc>
                <a:buAutoNum type="arabicPeriod" startAt="1"/>
              </a:pPr>
              <a:r>
                <a:rPr lang="en-US" b="true" sz="2250">
                  <a:solidFill>
                    <a:srgbClr val="3A577B"/>
                  </a:solidFill>
                  <a:latin typeface="Aileron Bold"/>
                  <a:ea typeface="Aileron Bold"/>
                  <a:cs typeface="Aileron Bold"/>
                  <a:sym typeface="Aileron Bold"/>
                </a:rPr>
                <a:t>Maps them to a signal with phase shifts (like +1 and -1)</a:t>
              </a:r>
            </a:p>
            <a:p>
              <a:pPr algn="just">
                <a:lnSpc>
                  <a:spcPts val="3151"/>
                </a:lnSpc>
              </a:pPr>
              <a:r>
                <a:rPr lang="en-US" sz="2250" b="true">
                  <a:solidFill>
                    <a:srgbClr val="3A577B"/>
                  </a:solidFill>
                  <a:latin typeface="Aileron Bold"/>
                  <a:ea typeface="Aileron Bold"/>
                  <a:cs typeface="Aileron Bold"/>
                  <a:sym typeface="Aileron Bold"/>
                </a:rPr>
                <a:t>Why we use BPSK in LDPC simulations:</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To prepare the encoded message for transmission over a noisy channel.</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BPSK keeps it simple—only two signal levels, making it super robust against noise.</a:t>
              </a:r>
            </a:p>
            <a:p>
              <a:pPr algn="just">
                <a:lnSpc>
                  <a:spcPts val="3151"/>
                </a:lnSpc>
              </a:pPr>
            </a:p>
            <a:p>
              <a:pPr algn="just">
                <a:lnSpc>
                  <a:spcPts val="3151"/>
                </a:lnSpc>
              </a:pPr>
            </a:p>
          </p:txBody>
        </p:sp>
        <p:sp>
          <p:nvSpPr>
            <p:cNvPr name="TextBox 9" id="9"/>
            <p:cNvSpPr txBox="true"/>
            <p:nvPr/>
          </p:nvSpPr>
          <p:spPr>
            <a:xfrm rot="0">
              <a:off x="0" y="3317080"/>
              <a:ext cx="3597785" cy="1491404"/>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Heavy"/>
                  <a:ea typeface="Akzidenz-Grotesk Heavy"/>
                  <a:cs typeface="Akzidenz-Grotesk Heavy"/>
                  <a:sym typeface="Akzidenz-Grotesk Heavy"/>
                </a:rPr>
                <a:t>BPSK</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00538" y="784639"/>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55324" y="3099455"/>
            <a:ext cx="1291547" cy="1291547"/>
          </a:xfrm>
          <a:custGeom>
            <a:avLst/>
            <a:gdLst/>
            <a:ahLst/>
            <a:cxnLst/>
            <a:rect r="r" b="b" t="t" l="l"/>
            <a:pathLst>
              <a:path h="1291547" w="1291547">
                <a:moveTo>
                  <a:pt x="0" y="0"/>
                </a:moveTo>
                <a:lnTo>
                  <a:pt x="1291548" y="0"/>
                </a:lnTo>
                <a:lnTo>
                  <a:pt x="1291548" y="1291547"/>
                </a:lnTo>
                <a:lnTo>
                  <a:pt x="0" y="1291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164113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784144" y="-270048"/>
            <a:ext cx="9474488" cy="5863745"/>
            <a:chOff x="0" y="0"/>
            <a:chExt cx="1467846" cy="908448"/>
          </a:xfrm>
        </p:grpSpPr>
        <p:sp>
          <p:nvSpPr>
            <p:cNvPr name="Freeform 6" id="6"/>
            <p:cNvSpPr/>
            <p:nvPr/>
          </p:nvSpPr>
          <p:spPr>
            <a:xfrm flipH="false" flipV="false" rot="0">
              <a:off x="0" y="0"/>
              <a:ext cx="1467846" cy="908448"/>
            </a:xfrm>
            <a:custGeom>
              <a:avLst/>
              <a:gdLst/>
              <a:ahLst/>
              <a:cxnLst/>
              <a:rect r="r" b="b" t="t" l="l"/>
              <a:pathLst>
                <a:path h="908448" w="1467846">
                  <a:moveTo>
                    <a:pt x="18794" y="0"/>
                  </a:moveTo>
                  <a:lnTo>
                    <a:pt x="1449052" y="0"/>
                  </a:lnTo>
                  <a:cubicBezTo>
                    <a:pt x="1454037" y="0"/>
                    <a:pt x="1458817" y="1980"/>
                    <a:pt x="1462342" y="5505"/>
                  </a:cubicBezTo>
                  <a:cubicBezTo>
                    <a:pt x="1465866" y="9029"/>
                    <a:pt x="1467846" y="13810"/>
                    <a:pt x="1467846" y="18794"/>
                  </a:cubicBezTo>
                  <a:lnTo>
                    <a:pt x="1467846" y="889653"/>
                  </a:lnTo>
                  <a:cubicBezTo>
                    <a:pt x="1467846" y="900033"/>
                    <a:pt x="1459432" y="908448"/>
                    <a:pt x="1449052" y="908448"/>
                  </a:cubicBezTo>
                  <a:lnTo>
                    <a:pt x="18794" y="908448"/>
                  </a:lnTo>
                  <a:cubicBezTo>
                    <a:pt x="8414" y="908448"/>
                    <a:pt x="0" y="900033"/>
                    <a:pt x="0" y="889653"/>
                  </a:cubicBezTo>
                  <a:lnTo>
                    <a:pt x="0" y="18794"/>
                  </a:lnTo>
                  <a:cubicBezTo>
                    <a:pt x="0" y="8414"/>
                    <a:pt x="8414" y="0"/>
                    <a:pt x="18794" y="0"/>
                  </a:cubicBezTo>
                  <a:close/>
                </a:path>
              </a:pathLst>
            </a:custGeom>
            <a:blipFill>
              <a:blip r:embed="rId8"/>
              <a:stretch>
                <a:fillRect l="0" t="-43" r="0" b="-43"/>
              </a:stretch>
            </a:blipFill>
          </p:spPr>
        </p:sp>
      </p:grpSp>
      <p:sp>
        <p:nvSpPr>
          <p:cNvPr name="TextBox 7" id="7"/>
          <p:cNvSpPr txBox="true"/>
          <p:nvPr/>
        </p:nvSpPr>
        <p:spPr>
          <a:xfrm rot="0">
            <a:off x="1028700" y="3813473"/>
            <a:ext cx="15023076" cy="7191353"/>
          </a:xfrm>
          <a:prstGeom prst="rect">
            <a:avLst/>
          </a:prstGeom>
        </p:spPr>
        <p:txBody>
          <a:bodyPr anchor="t" rtlCol="false" tIns="0" lIns="0" bIns="0" rIns="0">
            <a:spAutoFit/>
          </a:bodyPr>
          <a:lstStyle/>
          <a:p>
            <a:pPr algn="just">
              <a:lnSpc>
                <a:spcPts val="3151"/>
              </a:lnSpc>
            </a:pPr>
          </a:p>
          <a:p>
            <a:pPr algn="just">
              <a:lnSpc>
                <a:spcPts val="3151"/>
              </a:lnSpc>
            </a:pPr>
            <a:r>
              <a:rPr lang="en-US" sz="2250" b="true">
                <a:solidFill>
                  <a:srgbClr val="3A577B"/>
                </a:solidFill>
                <a:latin typeface="Aileron Bold"/>
                <a:ea typeface="Aileron Bold"/>
                <a:cs typeface="Aileron Bold"/>
                <a:sym typeface="Aileron Bold"/>
              </a:rPr>
              <a:t>Key Properties:</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Additive: Noise is added to the signal.</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White: Noise power is spread uniformly across all frequencies.</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Gaussian: The noise follows a normal (Gaussian) distribution with a mean of 0 and some variance σ².</a:t>
            </a:r>
          </a:p>
          <a:p>
            <a:pPr algn="just">
              <a:lnSpc>
                <a:spcPts val="3151"/>
              </a:lnSpc>
            </a:pPr>
            <a:r>
              <a:rPr lang="en-US" sz="2250" b="true">
                <a:solidFill>
                  <a:srgbClr val="3A577B"/>
                </a:solidFill>
                <a:latin typeface="Aileron Bold"/>
                <a:ea typeface="Aileron Bold"/>
                <a:cs typeface="Aileron Bold"/>
                <a:sym typeface="Aileron Bold"/>
              </a:rPr>
              <a:t>Mathematical Model:</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Noise: nᵢ ~ N(0, σ²)</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Received Signal: yᵢ = xᵢ + nᵢ</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Noise Variance (σ):</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 σ = 1 / √(2 × Eb/No × r)</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 (where r is the code rate)</a:t>
            </a:r>
          </a:p>
          <a:p>
            <a:pPr algn="just">
              <a:lnSpc>
                <a:spcPts val="3151"/>
              </a:lnSpc>
            </a:pPr>
            <a:r>
              <a:rPr lang="en-US" sz="2250" b="true">
                <a:solidFill>
                  <a:srgbClr val="3A577B"/>
                </a:solidFill>
                <a:latin typeface="Aileron Bold"/>
                <a:ea typeface="Aileron Bold"/>
                <a:cs typeface="Aileron Bold"/>
                <a:sym typeface="Aileron Bold"/>
              </a:rPr>
              <a:t>Why AWGN is used in LDPC Simulations:</a:t>
            </a:r>
          </a:p>
          <a:p>
            <a:pPr algn="just" marL="485964" indent="-242982" lvl="1">
              <a:lnSpc>
                <a:spcPts val="3151"/>
              </a:lnSpc>
              <a:buFont typeface="Arial"/>
              <a:buChar char="•"/>
            </a:pPr>
            <a:r>
              <a:rPr lang="en-US" b="true" sz="2250">
                <a:solidFill>
                  <a:srgbClr val="3A577B"/>
                </a:solidFill>
                <a:latin typeface="Aileron Bold"/>
                <a:ea typeface="Aileron Bold"/>
                <a:cs typeface="Aileron Bold"/>
                <a:sym typeface="Aileron Bold"/>
              </a:rPr>
              <a:t>It helps test how well our decoder performs in real-world noisy environments by adding controlled noise to the BPSK signal before decoding.</a:t>
            </a:r>
          </a:p>
          <a:p>
            <a:pPr algn="just">
              <a:lnSpc>
                <a:spcPts val="3151"/>
              </a:lnSpc>
            </a:pPr>
          </a:p>
          <a:p>
            <a:pPr algn="just">
              <a:lnSpc>
                <a:spcPts val="3151"/>
              </a:lnSpc>
            </a:pPr>
          </a:p>
          <a:p>
            <a:pPr algn="just">
              <a:lnSpc>
                <a:spcPts val="3151"/>
              </a:lnSpc>
            </a:pPr>
          </a:p>
          <a:p>
            <a:pPr algn="just">
              <a:lnSpc>
                <a:spcPts val="3151"/>
              </a:lnSpc>
            </a:pPr>
          </a:p>
        </p:txBody>
      </p:sp>
      <p:sp>
        <p:nvSpPr>
          <p:cNvPr name="TextBox 8" id="8"/>
          <p:cNvSpPr txBox="true"/>
          <p:nvPr/>
        </p:nvSpPr>
        <p:spPr>
          <a:xfrm rot="0">
            <a:off x="1028700" y="2699683"/>
            <a:ext cx="3389249" cy="116141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Heavy"/>
                <a:ea typeface="Akzidenz-Grotesk Heavy"/>
                <a:cs typeface="Akzidenz-Grotesk Heavy"/>
                <a:sym typeface="Akzidenz-Grotesk Heavy"/>
              </a:rPr>
              <a:t>AWGN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110" y="3181319"/>
            <a:ext cx="3353620" cy="5894830"/>
            <a:chOff x="0" y="0"/>
            <a:chExt cx="883258" cy="1552548"/>
          </a:xfrm>
        </p:grpSpPr>
        <p:sp>
          <p:nvSpPr>
            <p:cNvPr name="Freeform 3" id="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5" id="5"/>
          <p:cNvSpPr txBox="true"/>
          <p:nvPr/>
        </p:nvSpPr>
        <p:spPr>
          <a:xfrm rot="0">
            <a:off x="3060914" y="1696680"/>
            <a:ext cx="14725314" cy="626127"/>
          </a:xfrm>
          <a:prstGeom prst="rect">
            <a:avLst/>
          </a:prstGeom>
        </p:spPr>
        <p:txBody>
          <a:bodyPr anchor="t" rtlCol="false" tIns="0" lIns="0" bIns="0" rIns="0">
            <a:spAutoFit/>
          </a:bodyPr>
          <a:lstStyle/>
          <a:p>
            <a:pPr algn="just" marL="0" indent="0" lvl="0">
              <a:lnSpc>
                <a:spcPts val="4442"/>
              </a:lnSpc>
              <a:spcBef>
                <a:spcPct val="0"/>
              </a:spcBef>
            </a:pPr>
            <a:r>
              <a:rPr lang="en-US" b="true" sz="3498">
                <a:solidFill>
                  <a:srgbClr val="5188CC"/>
                </a:solidFill>
                <a:latin typeface="Akzidenz-Grotesk Heavy"/>
                <a:ea typeface="Akzidenz-Grotesk Heavy"/>
                <a:cs typeface="Akzidenz-Grotesk Heavy"/>
                <a:sym typeface="Akzidenz-Grotesk Heavy"/>
              </a:rPr>
              <a:t>TANNER GRAPH -</a:t>
            </a:r>
          </a:p>
        </p:txBody>
      </p:sp>
      <p:sp>
        <p:nvSpPr>
          <p:cNvPr name="Freeform 6" id="6"/>
          <p:cNvSpPr/>
          <p:nvPr/>
        </p:nvSpPr>
        <p:spPr>
          <a:xfrm flipH="false" flipV="false" rot="0">
            <a:off x="-1201487" y="-81723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060914" y="2057369"/>
            <a:ext cx="13864932" cy="8229631"/>
            <a:chOff x="0" y="0"/>
            <a:chExt cx="18486576" cy="10972842"/>
          </a:xfrm>
        </p:grpSpPr>
        <p:sp>
          <p:nvSpPr>
            <p:cNvPr name="TextBox 8" id="8"/>
            <p:cNvSpPr txBox="true"/>
            <p:nvPr/>
          </p:nvSpPr>
          <p:spPr>
            <a:xfrm rot="0">
              <a:off x="0" y="-66675"/>
              <a:ext cx="18486576" cy="5495162"/>
            </a:xfrm>
            <a:prstGeom prst="rect">
              <a:avLst/>
            </a:prstGeom>
          </p:spPr>
          <p:txBody>
            <a:bodyPr anchor="t" rtlCol="false" tIns="0" lIns="0" bIns="0" rIns="0">
              <a:spAutoFit/>
            </a:bodyPr>
            <a:lstStyle/>
            <a:p>
              <a:pPr algn="just">
                <a:lnSpc>
                  <a:spcPts val="4117"/>
                </a:lnSpc>
              </a:pPr>
            </a:p>
            <a:p>
              <a:pPr algn="just">
                <a:lnSpc>
                  <a:spcPts val="4117"/>
                </a:lnSpc>
              </a:pPr>
              <a:r>
                <a:rPr lang="en-US" sz="2941" b="true">
                  <a:solidFill>
                    <a:srgbClr val="0E2F5F"/>
                  </a:solidFill>
                  <a:latin typeface="Aileron Ultra-Bold"/>
                  <a:ea typeface="Aileron Ultra-Bold"/>
                  <a:cs typeface="Aileron Ultra-Bold"/>
                  <a:sym typeface="Aileron Ultra-Bold"/>
                </a:rPr>
                <a:t> A bipartite graph that represents the structure of the LDPC parity-check matrix H.</a:t>
              </a:r>
            </a:p>
            <a:p>
              <a:pPr algn="just" marL="635009" indent="-317504" lvl="1">
                <a:lnSpc>
                  <a:spcPts val="4117"/>
                </a:lnSpc>
                <a:buFont typeface="Arial"/>
                <a:buChar char="•"/>
              </a:pPr>
              <a:r>
                <a:rPr lang="en-US" b="true" sz="2941">
                  <a:solidFill>
                    <a:srgbClr val="0E2F5F"/>
                  </a:solidFill>
                  <a:latin typeface="Aileron Ultra-Bold"/>
                  <a:ea typeface="Aileron Ultra-Bold"/>
                  <a:cs typeface="Aileron Ultra-Bold"/>
                  <a:sym typeface="Aileron Ultra-Bold"/>
                </a:rPr>
                <a:t>Variable Nodes (VN): Represent bits of the codeword</a:t>
              </a:r>
            </a:p>
            <a:p>
              <a:pPr algn="just" marL="635009" indent="-317504" lvl="1">
                <a:lnSpc>
                  <a:spcPts val="4117"/>
                </a:lnSpc>
                <a:buFont typeface="Arial"/>
                <a:buChar char="•"/>
              </a:pPr>
              <a:r>
                <a:rPr lang="en-US" b="true" sz="2941">
                  <a:solidFill>
                    <a:srgbClr val="0E2F5F"/>
                  </a:solidFill>
                  <a:latin typeface="Aileron Ultra-Bold"/>
                  <a:ea typeface="Aileron Ultra-Bold"/>
                  <a:cs typeface="Aileron Ultra-Bold"/>
                  <a:sym typeface="Aileron Ultra-Bold"/>
                </a:rPr>
                <a:t>Check Nodes (CN): Represent parity-check constraints</a:t>
              </a:r>
            </a:p>
            <a:p>
              <a:pPr algn="just" marL="635009" indent="-317504" lvl="1">
                <a:lnSpc>
                  <a:spcPts val="4117"/>
                </a:lnSpc>
                <a:buFont typeface="Arial"/>
                <a:buChar char="•"/>
              </a:pPr>
              <a:r>
                <a:rPr lang="en-US" b="true" sz="2941">
                  <a:solidFill>
                    <a:srgbClr val="0E2F5F"/>
                  </a:solidFill>
                  <a:latin typeface="Aileron Ultra-Bold"/>
                  <a:ea typeface="Aileron Ultra-Bold"/>
                  <a:cs typeface="Aileron Ultra-Bold"/>
                  <a:sym typeface="Aileron Ultra-Bold"/>
                </a:rPr>
                <a:t>Edges: Connect VNs to CNs wherever H(i,j) = 1</a:t>
              </a:r>
            </a:p>
            <a:p>
              <a:pPr algn="just">
                <a:lnSpc>
                  <a:spcPts val="4117"/>
                </a:lnSpc>
              </a:pPr>
            </a:p>
            <a:p>
              <a:pPr algn="just">
                <a:lnSpc>
                  <a:spcPts val="4117"/>
                </a:lnSpc>
              </a:pPr>
            </a:p>
          </p:txBody>
        </p:sp>
        <p:sp>
          <p:nvSpPr>
            <p:cNvPr name="Freeform 9" id="9"/>
            <p:cNvSpPr/>
            <p:nvPr/>
          </p:nvSpPr>
          <p:spPr>
            <a:xfrm flipH="false" flipV="false" rot="0">
              <a:off x="9243288" y="5499842"/>
              <a:ext cx="9243288" cy="5472999"/>
            </a:xfrm>
            <a:custGeom>
              <a:avLst/>
              <a:gdLst/>
              <a:ahLst/>
              <a:cxnLst/>
              <a:rect r="r" b="b" t="t" l="l"/>
              <a:pathLst>
                <a:path h="5472999" w="9243288">
                  <a:moveTo>
                    <a:pt x="0" y="0"/>
                  </a:moveTo>
                  <a:lnTo>
                    <a:pt x="9243288" y="0"/>
                  </a:lnTo>
                  <a:lnTo>
                    <a:pt x="9243288" y="5473000"/>
                  </a:lnTo>
                  <a:lnTo>
                    <a:pt x="0" y="5473000"/>
                  </a:lnTo>
                  <a:lnTo>
                    <a:pt x="0" y="0"/>
                  </a:lnTo>
                  <a:close/>
                </a:path>
              </a:pathLst>
            </a:custGeom>
            <a:blipFill>
              <a:blip r:embed="rId4"/>
              <a:stretch>
                <a:fillRect l="0" t="0" r="0" b="0"/>
              </a:stretch>
            </a:blipFill>
          </p:spPr>
        </p:sp>
        <p:sp>
          <p:nvSpPr>
            <p:cNvPr name="Freeform 10" id="10"/>
            <p:cNvSpPr/>
            <p:nvPr/>
          </p:nvSpPr>
          <p:spPr>
            <a:xfrm flipH="false" flipV="false" rot="0">
              <a:off x="0" y="6098725"/>
              <a:ext cx="8102923" cy="4275234"/>
            </a:xfrm>
            <a:custGeom>
              <a:avLst/>
              <a:gdLst/>
              <a:ahLst/>
              <a:cxnLst/>
              <a:rect r="r" b="b" t="t" l="l"/>
              <a:pathLst>
                <a:path h="4275234" w="8102923">
                  <a:moveTo>
                    <a:pt x="0" y="0"/>
                  </a:moveTo>
                  <a:lnTo>
                    <a:pt x="8102923" y="0"/>
                  </a:lnTo>
                  <a:lnTo>
                    <a:pt x="8102923" y="4275234"/>
                  </a:lnTo>
                  <a:lnTo>
                    <a:pt x="0" y="4275234"/>
                  </a:lnTo>
                  <a:lnTo>
                    <a:pt x="0" y="0"/>
                  </a:lnTo>
                  <a:close/>
                </a:path>
              </a:pathLst>
            </a:custGeom>
            <a:blipFill>
              <a:blip r:embed="rId5"/>
              <a:stretch>
                <a:fillRect l="0" t="0" r="0" b="0"/>
              </a:stretch>
            </a:blipFill>
          </p:spPr>
        </p:sp>
        <p:sp>
          <p:nvSpPr>
            <p:cNvPr name="TextBox 11" id="11"/>
            <p:cNvSpPr txBox="true"/>
            <p:nvPr/>
          </p:nvSpPr>
          <p:spPr>
            <a:xfrm rot="0">
              <a:off x="0" y="4375098"/>
              <a:ext cx="18486576" cy="2040102"/>
            </a:xfrm>
            <a:prstGeom prst="rect">
              <a:avLst/>
            </a:prstGeom>
          </p:spPr>
          <p:txBody>
            <a:bodyPr anchor="t" rtlCol="false" tIns="0" lIns="0" bIns="0" rIns="0">
              <a:spAutoFit/>
            </a:bodyPr>
            <a:lstStyle/>
            <a:p>
              <a:pPr algn="just">
                <a:lnSpc>
                  <a:spcPts val="4117"/>
                </a:lnSpc>
              </a:pPr>
              <a:r>
                <a:rPr lang="en-US" sz="2941" b="true">
                  <a:solidFill>
                    <a:srgbClr val="0E2F5F"/>
                  </a:solidFill>
                  <a:latin typeface="Aileron Ultra-Bold"/>
                  <a:ea typeface="Aileron Ultra-Bold"/>
                  <a:cs typeface="Aileron Ultra-Bold"/>
                  <a:sym typeface="Aileron Ultra-Bold"/>
                </a:rPr>
                <a:t> Foundation for Decoding</a:t>
              </a:r>
            </a:p>
            <a:p>
              <a:pPr algn="just">
                <a:lnSpc>
                  <a:spcPts val="4117"/>
                </a:lnSpc>
              </a:pPr>
              <a:r>
                <a:rPr lang="en-US" sz="2941" b="true">
                  <a:solidFill>
                    <a:srgbClr val="0E2F5F"/>
                  </a:solidFill>
                  <a:latin typeface="Aileron Ultra-Bold"/>
                  <a:ea typeface="Aileron Ultra-Bold"/>
                  <a:cs typeface="Aileron Ultra-Bold"/>
                  <a:sym typeface="Aileron Ultra-Bold"/>
                </a:rPr>
                <a:t> Tanner Graph is essential for organizing bit-check relationships and message-passing during decoding.</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110" y="3181319"/>
            <a:ext cx="3353620" cy="5894830"/>
            <a:chOff x="0" y="0"/>
            <a:chExt cx="883258" cy="1552548"/>
          </a:xfrm>
        </p:grpSpPr>
        <p:sp>
          <p:nvSpPr>
            <p:cNvPr name="Freeform 3" id="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5" id="5"/>
          <p:cNvSpPr txBox="true"/>
          <p:nvPr/>
        </p:nvSpPr>
        <p:spPr>
          <a:xfrm rot="0">
            <a:off x="3089489" y="2026099"/>
            <a:ext cx="14725314" cy="2874027"/>
          </a:xfrm>
          <a:prstGeom prst="rect">
            <a:avLst/>
          </a:prstGeom>
        </p:spPr>
        <p:txBody>
          <a:bodyPr anchor="t" rtlCol="false" tIns="0" lIns="0" bIns="0" rIns="0">
            <a:spAutoFit/>
          </a:bodyPr>
          <a:lstStyle/>
          <a:p>
            <a:pPr algn="just" marL="0" indent="0" lvl="0">
              <a:lnSpc>
                <a:spcPts val="4442"/>
              </a:lnSpc>
              <a:spcBef>
                <a:spcPct val="0"/>
              </a:spcBef>
            </a:pPr>
            <a:r>
              <a:rPr lang="en-US" b="true" sz="3498">
                <a:solidFill>
                  <a:srgbClr val="0E2F5F"/>
                </a:solidFill>
                <a:latin typeface="Akzidenz-Grotesk Heavy"/>
                <a:ea typeface="Akzidenz-Grotesk Heavy"/>
                <a:cs typeface="Akzidenz-Grotesk Heavy"/>
                <a:sym typeface="Akzidenz-Grotesk Heavy"/>
              </a:rPr>
              <a:t>decoding- To introduce the core idea, we’ll first explore a simplified version based on hard decision decoding. This version is easier to understand and implement. Later, we’ll extend the algorithm to support soft decisions, which typically offer improved decoding performance. </a:t>
            </a:r>
          </a:p>
        </p:txBody>
      </p:sp>
      <p:sp>
        <p:nvSpPr>
          <p:cNvPr name="TextBox 6" id="6"/>
          <p:cNvSpPr txBox="true"/>
          <p:nvPr/>
        </p:nvSpPr>
        <p:spPr>
          <a:xfrm rot="0">
            <a:off x="3542647" y="6742934"/>
            <a:ext cx="14243580" cy="2651991"/>
          </a:xfrm>
          <a:prstGeom prst="rect">
            <a:avLst/>
          </a:prstGeom>
        </p:spPr>
        <p:txBody>
          <a:bodyPr anchor="t" rtlCol="false" tIns="0" lIns="0" bIns="0" rIns="0">
            <a:spAutoFit/>
          </a:bodyPr>
          <a:lstStyle/>
          <a:p>
            <a:pPr algn="just">
              <a:lnSpc>
                <a:spcPts val="4230"/>
              </a:lnSpc>
            </a:pPr>
            <a:r>
              <a:rPr lang="en-US" sz="3021" b="true">
                <a:solidFill>
                  <a:srgbClr val="0E2F5F"/>
                </a:solidFill>
                <a:latin typeface="Aileron Ultra-Bold"/>
                <a:ea typeface="Aileron Ultra-Bold"/>
                <a:cs typeface="Aileron Ultra-Bold"/>
                <a:sym typeface="Aileron Ultra-Bold"/>
              </a:rPr>
              <a:t>Purpose of HDD-</a:t>
            </a:r>
          </a:p>
          <a:p>
            <a:pPr algn="just" marL="652351" indent="-326175" lvl="1">
              <a:lnSpc>
                <a:spcPts val="4230"/>
              </a:lnSpc>
              <a:buFont typeface="Arial"/>
              <a:buChar char="•"/>
            </a:pPr>
            <a:r>
              <a:rPr lang="en-US" b="true" sz="3021">
                <a:solidFill>
                  <a:srgbClr val="0E2F5F"/>
                </a:solidFill>
                <a:latin typeface="Aileron Ultra-Bold"/>
                <a:ea typeface="Aileron Ultra-Bold"/>
                <a:cs typeface="Aileron Ultra-Bold"/>
                <a:sym typeface="Aileron Ultra-Bold"/>
              </a:rPr>
              <a:t>Recover the original message from the corrupted channel output.</a:t>
            </a:r>
          </a:p>
          <a:p>
            <a:pPr algn="just" marL="652351" indent="-326175" lvl="1">
              <a:lnSpc>
                <a:spcPts val="4230"/>
              </a:lnSpc>
              <a:buFont typeface="Arial"/>
              <a:buChar char="•"/>
            </a:pPr>
            <a:r>
              <a:rPr lang="en-US" b="true" sz="3021">
                <a:solidFill>
                  <a:srgbClr val="0E2F5F"/>
                </a:solidFill>
                <a:latin typeface="Aileron Ultra-Bold"/>
                <a:ea typeface="Aileron Ultra-Bold"/>
                <a:cs typeface="Aileron Ultra-Bold"/>
                <a:sym typeface="Aileron Ultra-Bold"/>
              </a:rPr>
              <a:t>Operates over a Tanner Graph derived from the expanded H matrix (base matrix × expansion factor Z).</a:t>
            </a:r>
          </a:p>
          <a:p>
            <a:pPr algn="just">
              <a:lnSpc>
                <a:spcPts val="4230"/>
              </a:lnSpc>
            </a:pPr>
          </a:p>
        </p:txBody>
      </p:sp>
      <p:sp>
        <p:nvSpPr>
          <p:cNvPr name="Freeform 7" id="7"/>
          <p:cNvSpPr/>
          <p:nvPr/>
        </p:nvSpPr>
        <p:spPr>
          <a:xfrm flipH="false" flipV="false" rot="0">
            <a:off x="-1201487" y="-81723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542647" y="5863295"/>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466619" y="5768045"/>
            <a:ext cx="14725314" cy="626127"/>
          </a:xfrm>
          <a:prstGeom prst="rect">
            <a:avLst/>
          </a:prstGeom>
        </p:spPr>
        <p:txBody>
          <a:bodyPr anchor="t" rtlCol="false" tIns="0" lIns="0" bIns="0" rIns="0">
            <a:spAutoFit/>
          </a:bodyPr>
          <a:lstStyle/>
          <a:p>
            <a:pPr algn="just" marL="0" indent="0" lvl="0">
              <a:lnSpc>
                <a:spcPts val="4442"/>
              </a:lnSpc>
              <a:spcBef>
                <a:spcPct val="0"/>
              </a:spcBef>
            </a:pPr>
            <a:r>
              <a:rPr lang="en-US" b="true" sz="3498">
                <a:solidFill>
                  <a:srgbClr val="8EB4E3"/>
                </a:solidFill>
                <a:latin typeface="Akzidenz-Grotesk Heavy"/>
                <a:ea typeface="Akzidenz-Grotesk Heavy"/>
                <a:cs typeface="Akzidenz-Grotesk Heavy"/>
                <a:sym typeface="Akzidenz-Grotesk Heavy"/>
              </a:rPr>
              <a:t>HARD DECISION DECODING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549407" y="8909052"/>
            <a:ext cx="5528470"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If H * finalBits ≡ 0, decoding is complete.</a:t>
            </a:r>
          </a:p>
        </p:txBody>
      </p:sp>
      <p:sp>
        <p:nvSpPr>
          <p:cNvPr name="Freeform 3" id="3"/>
          <p:cNvSpPr/>
          <p:nvPr/>
        </p:nvSpPr>
        <p:spPr>
          <a:xfrm flipH="false" flipV="false" rot="0">
            <a:off x="10232760" y="829026"/>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29450" y="-1365533"/>
            <a:ext cx="17658550" cy="11004955"/>
            <a:chOff x="0" y="0"/>
            <a:chExt cx="23544734" cy="14673273"/>
          </a:xfrm>
        </p:grpSpPr>
        <p:sp>
          <p:nvSpPr>
            <p:cNvPr name="TextBox 5" id="5"/>
            <p:cNvSpPr txBox="true"/>
            <p:nvPr/>
          </p:nvSpPr>
          <p:spPr>
            <a:xfrm rot="0">
              <a:off x="0" y="2541686"/>
              <a:ext cx="12350571" cy="2207683"/>
            </a:xfrm>
            <a:prstGeom prst="rect">
              <a:avLst/>
            </a:prstGeom>
          </p:spPr>
          <p:txBody>
            <a:bodyPr anchor="t" rtlCol="false" tIns="0" lIns="0" bIns="0" rIns="0">
              <a:spAutoFit/>
            </a:bodyPr>
            <a:lstStyle/>
            <a:p>
              <a:pPr algn="l">
                <a:lnSpc>
                  <a:spcPts val="6350"/>
                </a:lnSpc>
              </a:pPr>
              <a:r>
                <a:rPr lang="en-US" sz="5000" b="true">
                  <a:solidFill>
                    <a:srgbClr val="0E2F5F"/>
                  </a:solidFill>
                  <a:latin typeface="Akzidenz-Grotesk Heavy"/>
                  <a:ea typeface="Akzidenz-Grotesk Heavy"/>
                  <a:cs typeface="Akzidenz-Grotesk Heavy"/>
                  <a:sym typeface="Akzidenz-Grotesk Heavy"/>
                </a:rPr>
                <a:t>Hard Decision decoding</a:t>
              </a:r>
            </a:p>
            <a:p>
              <a:pPr algn="l" marL="0" indent="0" lvl="0">
                <a:lnSpc>
                  <a:spcPts val="6350"/>
                </a:lnSpc>
                <a:spcBef>
                  <a:spcPct val="0"/>
                </a:spcBef>
              </a:pPr>
              <a:r>
                <a:rPr lang="en-US" b="true" sz="5000">
                  <a:solidFill>
                    <a:srgbClr val="0E2F5F"/>
                  </a:solidFill>
                  <a:latin typeface="Akzidenz-Grotesk Heavy"/>
                  <a:ea typeface="Akzidenz-Grotesk Heavy"/>
                  <a:cs typeface="Akzidenz-Grotesk Heavy"/>
                  <a:sym typeface="Akzidenz-Grotesk Heavy"/>
                </a:rPr>
                <a:t>Using Tanner Graph</a:t>
              </a:r>
            </a:p>
          </p:txBody>
        </p:sp>
        <p:sp>
          <p:nvSpPr>
            <p:cNvPr name="Freeform 6" id="6"/>
            <p:cNvSpPr/>
            <p:nvPr/>
          </p:nvSpPr>
          <p:spPr>
            <a:xfrm flipH="false" flipV="false" rot="0">
              <a:off x="18622243" y="0"/>
              <a:ext cx="4922490" cy="4922490"/>
            </a:xfrm>
            <a:custGeom>
              <a:avLst/>
              <a:gdLst/>
              <a:ahLst/>
              <a:cxnLst/>
              <a:rect r="r" b="b" t="t" l="l"/>
              <a:pathLst>
                <a:path h="4922490" w="4922490">
                  <a:moveTo>
                    <a:pt x="0" y="0"/>
                  </a:moveTo>
                  <a:lnTo>
                    <a:pt x="4922491" y="0"/>
                  </a:lnTo>
                  <a:lnTo>
                    <a:pt x="4922491" y="4922490"/>
                  </a:lnTo>
                  <a:lnTo>
                    <a:pt x="0" y="4922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514945" y="5870337"/>
              <a:ext cx="8753616" cy="2751423"/>
            </a:xfrm>
            <a:prstGeom prst="rect">
              <a:avLst/>
            </a:prstGeom>
          </p:spPr>
          <p:txBody>
            <a:bodyPr anchor="t" rtlCol="false" tIns="0" lIns="0" bIns="0" rIns="0">
              <a:spAutoFit/>
            </a:bodyPr>
            <a:lstStyle/>
            <a:p>
              <a:pPr algn="just">
                <a:lnSpc>
                  <a:spcPts val="3293"/>
                </a:lnSpc>
              </a:pPr>
              <a:r>
                <a:rPr lang="en-US" sz="2352" b="true">
                  <a:solidFill>
                    <a:srgbClr val="021828"/>
                  </a:solidFill>
                  <a:latin typeface="Aileron Bold"/>
                  <a:ea typeface="Aileron Bold"/>
                  <a:cs typeface="Aileron Bold"/>
                  <a:sym typeface="Aileron Bold"/>
                </a:rPr>
                <a:t>We define two 2D matrices in our code:</a:t>
              </a:r>
            </a:p>
            <a:p>
              <a:pPr algn="just" marL="507828" indent="-253914" lvl="1">
                <a:lnSpc>
                  <a:spcPts val="3293"/>
                </a:lnSpc>
                <a:buFont typeface="Arial"/>
                <a:buChar char="•"/>
              </a:pPr>
              <a:r>
                <a:rPr lang="en-US" b="true" sz="2352">
                  <a:solidFill>
                    <a:srgbClr val="021828"/>
                  </a:solidFill>
                  <a:latin typeface="Aileron Bold"/>
                  <a:ea typeface="Aileron Bold"/>
                  <a:cs typeface="Aileron Bold"/>
                  <a:sym typeface="Aileron Bold"/>
                </a:rPr>
                <a:t>VN_to_CN_msg (VN sends estimate to CN)</a:t>
              </a:r>
            </a:p>
            <a:p>
              <a:pPr algn="just" marL="507828" indent="-253914" lvl="1">
                <a:lnSpc>
                  <a:spcPts val="3293"/>
                </a:lnSpc>
                <a:buFont typeface="Arial"/>
                <a:buChar char="•"/>
              </a:pPr>
              <a:r>
                <a:rPr lang="en-US" b="true" sz="2352">
                  <a:solidFill>
                    <a:srgbClr val="021828"/>
                  </a:solidFill>
                  <a:latin typeface="Aileron Bold"/>
                  <a:ea typeface="Aileron Bold"/>
                  <a:cs typeface="Aileron Bold"/>
                  <a:sym typeface="Aileron Bold"/>
                </a:rPr>
                <a:t>CN_to_VN_msg (CN sends parity correction to VN)</a:t>
              </a:r>
            </a:p>
            <a:p>
              <a:pPr algn="just" marL="0" indent="0" lvl="0">
                <a:lnSpc>
                  <a:spcPts val="3293"/>
                </a:lnSpc>
                <a:spcBef>
                  <a:spcPct val="0"/>
                </a:spcBef>
              </a:pPr>
            </a:p>
          </p:txBody>
        </p:sp>
        <p:grpSp>
          <p:nvGrpSpPr>
            <p:cNvPr name="Group 8" id="8"/>
            <p:cNvGrpSpPr/>
            <p:nvPr/>
          </p:nvGrpSpPr>
          <p:grpSpPr>
            <a:xfrm rot="0">
              <a:off x="13101671" y="7508247"/>
              <a:ext cx="6557026" cy="887601"/>
              <a:chOff x="0" y="0"/>
              <a:chExt cx="1295215" cy="175329"/>
            </a:xfrm>
          </p:grpSpPr>
          <p:sp>
            <p:nvSpPr>
              <p:cNvPr name="Freeform 9" id="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0" id="10"/>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1935484" y="7508247"/>
              <a:ext cx="887601" cy="887601"/>
            </a:xfrm>
            <a:custGeom>
              <a:avLst/>
              <a:gdLst/>
              <a:ahLst/>
              <a:cxnLst/>
              <a:rect r="r" b="b" t="t" l="l"/>
              <a:pathLst>
                <a:path h="887601" w="887601">
                  <a:moveTo>
                    <a:pt x="0" y="0"/>
                  </a:moveTo>
                  <a:lnTo>
                    <a:pt x="887600" y="0"/>
                  </a:lnTo>
                  <a:lnTo>
                    <a:pt x="887600" y="887601"/>
                  </a:lnTo>
                  <a:lnTo>
                    <a:pt x="0" y="8876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350215" y="7690918"/>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VN → CN</a:t>
              </a:r>
            </a:p>
          </p:txBody>
        </p:sp>
        <p:grpSp>
          <p:nvGrpSpPr>
            <p:cNvPr name="Group 13" id="13"/>
            <p:cNvGrpSpPr/>
            <p:nvPr/>
          </p:nvGrpSpPr>
          <p:grpSpPr>
            <a:xfrm rot="0">
              <a:off x="13077814" y="10004512"/>
              <a:ext cx="6557026" cy="887601"/>
              <a:chOff x="0" y="0"/>
              <a:chExt cx="1295215" cy="175329"/>
            </a:xfrm>
          </p:grpSpPr>
          <p:sp>
            <p:nvSpPr>
              <p:cNvPr name="Freeform 14" id="14"/>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5" id="15"/>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11959341" y="10010701"/>
              <a:ext cx="887601" cy="887601"/>
            </a:xfrm>
            <a:custGeom>
              <a:avLst/>
              <a:gdLst/>
              <a:ahLst/>
              <a:cxnLst/>
              <a:rect r="r" b="b" t="t" l="l"/>
              <a:pathLst>
                <a:path h="887601" w="887601">
                  <a:moveTo>
                    <a:pt x="0" y="0"/>
                  </a:moveTo>
                  <a:lnTo>
                    <a:pt x="887600" y="0"/>
                  </a:lnTo>
                  <a:lnTo>
                    <a:pt x="887600" y="887601"/>
                  </a:lnTo>
                  <a:lnTo>
                    <a:pt x="0" y="8876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3326358" y="10187183"/>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CN → VN </a:t>
              </a:r>
            </a:p>
          </p:txBody>
        </p:sp>
        <p:grpSp>
          <p:nvGrpSpPr>
            <p:cNvPr name="Group 18" id="18"/>
            <p:cNvGrpSpPr/>
            <p:nvPr/>
          </p:nvGrpSpPr>
          <p:grpSpPr>
            <a:xfrm rot="0">
              <a:off x="13198852" y="5215183"/>
              <a:ext cx="6557026" cy="887601"/>
              <a:chOff x="0" y="0"/>
              <a:chExt cx="1295215" cy="175329"/>
            </a:xfrm>
          </p:grpSpPr>
          <p:sp>
            <p:nvSpPr>
              <p:cNvPr name="Freeform 19" id="1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20" id="20"/>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2000290" y="5215183"/>
              <a:ext cx="887601" cy="887601"/>
            </a:xfrm>
            <a:custGeom>
              <a:avLst/>
              <a:gdLst/>
              <a:ahLst/>
              <a:cxnLst/>
              <a:rect r="r" b="b" t="t" l="l"/>
              <a:pathLst>
                <a:path h="887601" w="887601">
                  <a:moveTo>
                    <a:pt x="0" y="0"/>
                  </a:moveTo>
                  <a:lnTo>
                    <a:pt x="887600" y="0"/>
                  </a:lnTo>
                  <a:lnTo>
                    <a:pt x="887600" y="887600"/>
                  </a:lnTo>
                  <a:lnTo>
                    <a:pt x="0" y="887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4818710" y="5397854"/>
              <a:ext cx="3279842" cy="484291"/>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intialization</a:t>
              </a:r>
            </a:p>
          </p:txBody>
        </p:sp>
        <p:sp>
          <p:nvSpPr>
            <p:cNvPr name="TextBox 23" id="23"/>
            <p:cNvSpPr txBox="true"/>
            <p:nvPr/>
          </p:nvSpPr>
          <p:spPr>
            <a:xfrm rot="0">
              <a:off x="13101671" y="8716523"/>
              <a:ext cx="6558723" cy="919689"/>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VN sends majority vote (from other CNs + channel) to each connected CN.</a:t>
              </a:r>
            </a:p>
          </p:txBody>
        </p:sp>
        <p:sp>
          <p:nvSpPr>
            <p:cNvPr name="TextBox 24" id="24"/>
            <p:cNvSpPr txBox="true"/>
            <p:nvPr/>
          </p:nvSpPr>
          <p:spPr>
            <a:xfrm rot="0">
              <a:off x="13135212" y="11142777"/>
              <a:ext cx="6648423" cy="1884269"/>
            </a:xfrm>
            <a:prstGeom prst="rect">
              <a:avLst/>
            </a:prstGeom>
          </p:spPr>
          <p:txBody>
            <a:bodyPr anchor="t" rtlCol="false" tIns="0" lIns="0" bIns="0" rIns="0">
              <a:spAutoFit/>
            </a:bodyPr>
            <a:lstStyle/>
            <a:p>
              <a:pPr algn="just">
                <a:lnSpc>
                  <a:spcPts val="2838"/>
                </a:lnSpc>
              </a:pPr>
              <a:r>
                <a:rPr lang="en-US" sz="2027" b="true">
                  <a:solidFill>
                    <a:srgbClr val="0E2F5F"/>
                  </a:solidFill>
                  <a:latin typeface="Aileron Ultra-Bold"/>
                  <a:ea typeface="Aileron Ultra-Bold"/>
                  <a:cs typeface="Aileron Ultra-Bold"/>
                  <a:sym typeface="Aileron Ultra-Bold"/>
                </a:rPr>
                <a:t>CN computes parity using all other VNs and sends suggestion.</a:t>
              </a:r>
            </a:p>
            <a:p>
              <a:pPr algn="just">
                <a:lnSpc>
                  <a:spcPts val="2838"/>
                </a:lnSpc>
              </a:pPr>
            </a:p>
            <a:p>
              <a:pPr algn="just">
                <a:lnSpc>
                  <a:spcPts val="2838"/>
                </a:lnSpc>
              </a:pPr>
            </a:p>
          </p:txBody>
        </p:sp>
        <p:grpSp>
          <p:nvGrpSpPr>
            <p:cNvPr name="Group 25" id="25"/>
            <p:cNvGrpSpPr/>
            <p:nvPr/>
          </p:nvGrpSpPr>
          <p:grpSpPr>
            <a:xfrm rot="0">
              <a:off x="11899071" y="3334990"/>
              <a:ext cx="9120705" cy="1634740"/>
              <a:chOff x="0" y="0"/>
              <a:chExt cx="1801621" cy="322912"/>
            </a:xfrm>
          </p:grpSpPr>
          <p:sp>
            <p:nvSpPr>
              <p:cNvPr name="Freeform 26" id="26"/>
              <p:cNvSpPr/>
              <p:nvPr/>
            </p:nvSpPr>
            <p:spPr>
              <a:xfrm flipH="false" flipV="false" rot="0">
                <a:off x="0" y="0"/>
                <a:ext cx="1801621" cy="322912"/>
              </a:xfrm>
              <a:custGeom>
                <a:avLst/>
                <a:gdLst/>
                <a:ahLst/>
                <a:cxnLst/>
                <a:rect r="r" b="b" t="t" l="l"/>
                <a:pathLst>
                  <a:path h="322912" w="1801621">
                    <a:moveTo>
                      <a:pt x="57720" y="0"/>
                    </a:moveTo>
                    <a:lnTo>
                      <a:pt x="1743901" y="0"/>
                    </a:lnTo>
                    <a:cubicBezTo>
                      <a:pt x="1759209" y="0"/>
                      <a:pt x="1773890" y="6081"/>
                      <a:pt x="1784715" y="16906"/>
                    </a:cubicBezTo>
                    <a:cubicBezTo>
                      <a:pt x="1795540" y="27731"/>
                      <a:pt x="1801621" y="42412"/>
                      <a:pt x="1801621" y="57720"/>
                    </a:cubicBezTo>
                    <a:lnTo>
                      <a:pt x="1801621" y="265191"/>
                    </a:lnTo>
                    <a:cubicBezTo>
                      <a:pt x="1801621" y="297069"/>
                      <a:pt x="1775779" y="322912"/>
                      <a:pt x="1743901" y="322912"/>
                    </a:cubicBezTo>
                    <a:lnTo>
                      <a:pt x="57720" y="322912"/>
                    </a:lnTo>
                    <a:cubicBezTo>
                      <a:pt x="25842" y="322912"/>
                      <a:pt x="0" y="297069"/>
                      <a:pt x="0" y="265191"/>
                    </a:cubicBezTo>
                    <a:lnTo>
                      <a:pt x="0" y="57720"/>
                    </a:lnTo>
                    <a:cubicBezTo>
                      <a:pt x="0" y="25842"/>
                      <a:pt x="25842" y="0"/>
                      <a:pt x="57720" y="0"/>
                    </a:cubicBezTo>
                    <a:close/>
                  </a:path>
                </a:pathLst>
              </a:custGeom>
              <a:solidFill>
                <a:srgbClr val="8EB4E3"/>
              </a:solidFill>
            </p:spPr>
          </p:sp>
          <p:sp>
            <p:nvSpPr>
              <p:cNvPr name="TextBox 27" id="27"/>
              <p:cNvSpPr txBox="true"/>
              <p:nvPr/>
            </p:nvSpPr>
            <p:spPr>
              <a:xfrm>
                <a:off x="0" y="-47625"/>
                <a:ext cx="1801621" cy="370537"/>
              </a:xfrm>
              <a:prstGeom prst="rect">
                <a:avLst/>
              </a:prstGeom>
            </p:spPr>
            <p:txBody>
              <a:bodyPr anchor="ctr" rtlCol="false" tIns="50800" lIns="50800" bIns="50800" rIns="50800"/>
              <a:lstStyle/>
              <a:p>
                <a:pPr algn="ctr">
                  <a:lnSpc>
                    <a:spcPts val="2800"/>
                  </a:lnSpc>
                </a:pPr>
              </a:p>
              <a:p>
                <a:pPr algn="ctr">
                  <a:lnSpc>
                    <a:spcPts val="3360"/>
                  </a:lnSpc>
                </a:pPr>
                <a:r>
                  <a:rPr lang="en-US" b="true" sz="2400">
                    <a:solidFill>
                      <a:srgbClr val="FFFFFF"/>
                    </a:solidFill>
                    <a:latin typeface="Aileron Bold"/>
                    <a:ea typeface="Aileron Bold"/>
                    <a:cs typeface="Aileron Bold"/>
                    <a:sym typeface="Aileron Bold"/>
                  </a:rPr>
                  <a:t>Iterative Decoding Process – Message Passing</a:t>
                </a:r>
              </a:p>
            </p:txBody>
          </p:sp>
        </p:grpSp>
        <p:grpSp>
          <p:nvGrpSpPr>
            <p:cNvPr name="Group 28" id="28"/>
            <p:cNvGrpSpPr/>
            <p:nvPr/>
          </p:nvGrpSpPr>
          <p:grpSpPr>
            <a:xfrm rot="0">
              <a:off x="13226610" y="12583245"/>
              <a:ext cx="6557026" cy="887601"/>
              <a:chOff x="0" y="0"/>
              <a:chExt cx="1295215" cy="175329"/>
            </a:xfrm>
          </p:grpSpPr>
          <p:sp>
            <p:nvSpPr>
              <p:cNvPr name="Freeform 29" id="2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30" id="30"/>
              <p:cNvSpPr txBox="true"/>
              <p:nvPr/>
            </p:nvSpPr>
            <p:spPr>
              <a:xfrm>
                <a:off x="0" y="-47625"/>
                <a:ext cx="1295215" cy="222954"/>
              </a:xfrm>
              <a:prstGeom prst="rect">
                <a:avLst/>
              </a:prstGeom>
            </p:spPr>
            <p:txBody>
              <a:bodyPr anchor="ctr" rtlCol="false" tIns="50800" lIns="50800" bIns="50800" rIns="50800"/>
              <a:lstStyle/>
              <a:p>
                <a:pPr algn="ctr">
                  <a:lnSpc>
                    <a:spcPts val="2800"/>
                  </a:lnSpc>
                </a:pPr>
                <a:r>
                  <a:rPr lang="en-US" b="true" sz="2000">
                    <a:solidFill>
                      <a:srgbClr val="FFFFFF"/>
                    </a:solidFill>
                    <a:latin typeface="Aileron Bold"/>
                    <a:ea typeface="Aileron Bold"/>
                    <a:cs typeface="Aileron Bold"/>
                    <a:sym typeface="Aileron Bold"/>
                  </a:rPr>
                  <a:t>Syndrome Check</a:t>
                </a:r>
                <a:r>
                  <a:rPr lang="en-US" b="true" sz="2000">
                    <a:solidFill>
                      <a:srgbClr val="000000"/>
                    </a:solidFill>
                    <a:latin typeface="Aileron Bold"/>
                    <a:ea typeface="Aileron Bold"/>
                    <a:cs typeface="Aileron Bold"/>
                    <a:sym typeface="Aileron Bold"/>
                  </a:rPr>
                  <a:t>:</a:t>
                </a:r>
              </a:p>
            </p:txBody>
          </p:sp>
        </p:grpSp>
        <p:sp>
          <p:nvSpPr>
            <p:cNvPr name="Freeform 31" id="31"/>
            <p:cNvSpPr/>
            <p:nvPr/>
          </p:nvSpPr>
          <p:spPr>
            <a:xfrm flipH="false" flipV="false" rot="0">
              <a:off x="12028047" y="12583245"/>
              <a:ext cx="887601" cy="887601"/>
            </a:xfrm>
            <a:custGeom>
              <a:avLst/>
              <a:gdLst/>
              <a:ahLst/>
              <a:cxnLst/>
              <a:rect r="r" b="b" t="t" l="l"/>
              <a:pathLst>
                <a:path h="887601" w="887601">
                  <a:moveTo>
                    <a:pt x="0" y="0"/>
                  </a:moveTo>
                  <a:lnTo>
                    <a:pt x="887601" y="0"/>
                  </a:lnTo>
                  <a:lnTo>
                    <a:pt x="887601" y="887601"/>
                  </a:lnTo>
                  <a:lnTo>
                    <a:pt x="0" y="8876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13226610" y="6321858"/>
              <a:ext cx="7371293" cy="919689"/>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Convert noisy values to hard bits:</a:t>
              </a:r>
            </a:p>
            <a:p>
              <a:pPr algn="just">
                <a:lnSpc>
                  <a:spcPts val="2800"/>
                </a:lnSpc>
              </a:pPr>
              <a:r>
                <a:rPr lang="en-US" sz="2000" b="true">
                  <a:solidFill>
                    <a:srgbClr val="0E2F5F"/>
                  </a:solidFill>
                  <a:latin typeface="Aileron Ultra-Bold"/>
                  <a:ea typeface="Aileron Ultra-Bold"/>
                  <a:cs typeface="Aileron Ultra-Bold"/>
                  <a:sym typeface="Aileron Ultra-Bold"/>
                </a:rPr>
                <a:t>receivedBits = (noisySignal &lt; 0)</a:t>
              </a:r>
            </a:p>
          </p:txBody>
        </p:sp>
        <p:sp>
          <p:nvSpPr>
            <p:cNvPr name="Freeform 33" id="33"/>
            <p:cNvSpPr/>
            <p:nvPr/>
          </p:nvSpPr>
          <p:spPr>
            <a:xfrm flipH="false" flipV="false" rot="0">
              <a:off x="4270155" y="9614261"/>
              <a:ext cx="1635280" cy="505450"/>
            </a:xfrm>
            <a:custGeom>
              <a:avLst/>
              <a:gdLst/>
              <a:ahLst/>
              <a:cxnLst/>
              <a:rect r="r" b="b" t="t" l="l"/>
              <a:pathLst>
                <a:path h="505450" w="1635280">
                  <a:moveTo>
                    <a:pt x="0" y="0"/>
                  </a:moveTo>
                  <a:lnTo>
                    <a:pt x="1635279" y="0"/>
                  </a:lnTo>
                  <a:lnTo>
                    <a:pt x="1635279" y="505450"/>
                  </a:lnTo>
                  <a:lnTo>
                    <a:pt x="0" y="505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5087794" y="11737435"/>
              <a:ext cx="6744700" cy="2935839"/>
              <a:chOff x="0" y="0"/>
              <a:chExt cx="1856062" cy="807908"/>
            </a:xfrm>
          </p:grpSpPr>
          <p:sp>
            <p:nvSpPr>
              <p:cNvPr name="Freeform 35" id="35"/>
              <p:cNvSpPr/>
              <p:nvPr/>
            </p:nvSpPr>
            <p:spPr>
              <a:xfrm flipH="false" flipV="false" rot="0">
                <a:off x="0" y="0"/>
                <a:ext cx="1856062" cy="807908"/>
              </a:xfrm>
              <a:custGeom>
                <a:avLst/>
                <a:gdLst/>
                <a:ahLst/>
                <a:cxnLst/>
                <a:rect r="r" b="b" t="t" l="l"/>
                <a:pathLst>
                  <a:path h="807908" w="1856062">
                    <a:moveTo>
                      <a:pt x="35201" y="0"/>
                    </a:moveTo>
                    <a:lnTo>
                      <a:pt x="1820861" y="0"/>
                    </a:lnTo>
                    <a:cubicBezTo>
                      <a:pt x="1830197" y="0"/>
                      <a:pt x="1839150" y="3709"/>
                      <a:pt x="1845752" y="10310"/>
                    </a:cubicBezTo>
                    <a:cubicBezTo>
                      <a:pt x="1852353" y="16912"/>
                      <a:pt x="1856062" y="25865"/>
                      <a:pt x="1856062" y="35201"/>
                    </a:cubicBezTo>
                    <a:lnTo>
                      <a:pt x="1856062" y="772707"/>
                    </a:lnTo>
                    <a:cubicBezTo>
                      <a:pt x="1856062" y="782043"/>
                      <a:pt x="1852353" y="790997"/>
                      <a:pt x="1845752" y="797598"/>
                    </a:cubicBezTo>
                    <a:cubicBezTo>
                      <a:pt x="1839150" y="804199"/>
                      <a:pt x="1830197" y="807908"/>
                      <a:pt x="1820861" y="807908"/>
                    </a:cubicBezTo>
                    <a:lnTo>
                      <a:pt x="35201" y="807908"/>
                    </a:lnTo>
                    <a:cubicBezTo>
                      <a:pt x="25865" y="807908"/>
                      <a:pt x="16912" y="804199"/>
                      <a:pt x="10310" y="797598"/>
                    </a:cubicBezTo>
                    <a:cubicBezTo>
                      <a:pt x="3709" y="790997"/>
                      <a:pt x="0" y="782043"/>
                      <a:pt x="0" y="772707"/>
                    </a:cubicBezTo>
                    <a:lnTo>
                      <a:pt x="0" y="35201"/>
                    </a:lnTo>
                    <a:cubicBezTo>
                      <a:pt x="0" y="25865"/>
                      <a:pt x="3709" y="16912"/>
                      <a:pt x="10310" y="10310"/>
                    </a:cubicBezTo>
                    <a:cubicBezTo>
                      <a:pt x="16912" y="3709"/>
                      <a:pt x="25865" y="0"/>
                      <a:pt x="35201" y="0"/>
                    </a:cubicBezTo>
                    <a:close/>
                  </a:path>
                </a:pathLst>
              </a:custGeom>
              <a:blipFill>
                <a:blip r:embed="rId8"/>
                <a:stretch>
                  <a:fillRect l="0" t="-20033" r="0" b="-20033"/>
                </a:stretch>
              </a:blipFill>
            </p:spPr>
          </p:sp>
        </p:grpSp>
        <p:sp>
          <p:nvSpPr>
            <p:cNvPr name="Freeform 36" id="36"/>
            <p:cNvSpPr/>
            <p:nvPr/>
          </p:nvSpPr>
          <p:spPr>
            <a:xfrm flipH="false" flipV="false" rot="0">
              <a:off x="532334" y="8280793"/>
              <a:ext cx="6251466" cy="3172386"/>
            </a:xfrm>
            <a:custGeom>
              <a:avLst/>
              <a:gdLst/>
              <a:ahLst/>
              <a:cxnLst/>
              <a:rect r="r" b="b" t="t" l="l"/>
              <a:pathLst>
                <a:path h="3172386" w="6251466">
                  <a:moveTo>
                    <a:pt x="0" y="0"/>
                  </a:moveTo>
                  <a:lnTo>
                    <a:pt x="6251466" y="0"/>
                  </a:lnTo>
                  <a:lnTo>
                    <a:pt x="6251466" y="3172386"/>
                  </a:lnTo>
                  <a:lnTo>
                    <a:pt x="0" y="3172386"/>
                  </a:lnTo>
                  <a:lnTo>
                    <a:pt x="0" y="0"/>
                  </a:lnTo>
                  <a:close/>
                </a:path>
              </a:pathLst>
            </a:custGeom>
            <a:blipFill>
              <a:blip r:embed="rId9"/>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1988" y="381565"/>
            <a:ext cx="11851238" cy="1881974"/>
          </a:xfrm>
          <a:prstGeom prst="rect">
            <a:avLst/>
          </a:prstGeom>
        </p:spPr>
        <p:txBody>
          <a:bodyPr anchor="t" rtlCol="false" tIns="0" lIns="0" bIns="0" rIns="0">
            <a:spAutoFit/>
          </a:bodyPr>
          <a:lstStyle/>
          <a:p>
            <a:pPr algn="r" marL="0" indent="0" lvl="0">
              <a:lnSpc>
                <a:spcPts val="7006"/>
              </a:lnSpc>
              <a:spcBef>
                <a:spcPct val="0"/>
              </a:spcBef>
            </a:pPr>
            <a:r>
              <a:rPr lang="en-US" b="true" sz="5517">
                <a:solidFill>
                  <a:srgbClr val="0E2F5F"/>
                </a:solidFill>
                <a:latin typeface="Akzidenz-Grotesk Heavy"/>
                <a:ea typeface="Akzidenz-Grotesk Heavy"/>
                <a:cs typeface="Akzidenz-Grotesk Heavy"/>
                <a:sym typeface="Akzidenz-Grotesk Heavy"/>
              </a:rPr>
              <a:t> Internal Logic of Majority and SPC Functions</a:t>
            </a:r>
          </a:p>
        </p:txBody>
      </p:sp>
      <p:sp>
        <p:nvSpPr>
          <p:cNvPr name="Freeform 3" id="3"/>
          <p:cNvSpPr/>
          <p:nvPr/>
        </p:nvSpPr>
        <p:spPr>
          <a:xfrm flipH="false" flipV="false" rot="0">
            <a:off x="1028700" y="-1311969"/>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646070" y="9666144"/>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614789" y="2389424"/>
            <a:ext cx="19205519" cy="7265282"/>
            <a:chOff x="0" y="0"/>
            <a:chExt cx="25607359" cy="9687043"/>
          </a:xfrm>
        </p:grpSpPr>
        <p:grpSp>
          <p:nvGrpSpPr>
            <p:cNvPr name="Group 6" id="6"/>
            <p:cNvGrpSpPr/>
            <p:nvPr/>
          </p:nvGrpSpPr>
          <p:grpSpPr>
            <a:xfrm rot="0">
              <a:off x="0" y="732324"/>
              <a:ext cx="23903295" cy="5398205"/>
              <a:chOff x="0" y="0"/>
              <a:chExt cx="3829591" cy="864856"/>
            </a:xfrm>
          </p:grpSpPr>
          <p:sp>
            <p:nvSpPr>
              <p:cNvPr name="Freeform 7" id="7"/>
              <p:cNvSpPr/>
              <p:nvPr/>
            </p:nvSpPr>
            <p:spPr>
              <a:xfrm flipH="false" flipV="false" rot="0">
                <a:off x="0" y="0"/>
                <a:ext cx="3829591" cy="864856"/>
              </a:xfrm>
              <a:custGeom>
                <a:avLst/>
                <a:gdLst/>
                <a:ahLst/>
                <a:cxnLst/>
                <a:rect r="r" b="b" t="t" l="l"/>
                <a:pathLst>
                  <a:path h="864856" w="3829591">
                    <a:moveTo>
                      <a:pt x="7987" y="0"/>
                    </a:moveTo>
                    <a:lnTo>
                      <a:pt x="3821604" y="0"/>
                    </a:lnTo>
                    <a:cubicBezTo>
                      <a:pt x="3823723" y="0"/>
                      <a:pt x="3825754" y="841"/>
                      <a:pt x="3827252" y="2339"/>
                    </a:cubicBezTo>
                    <a:cubicBezTo>
                      <a:pt x="3828750" y="3837"/>
                      <a:pt x="3829591" y="5868"/>
                      <a:pt x="3829591" y="7987"/>
                    </a:cubicBezTo>
                    <a:lnTo>
                      <a:pt x="3829591" y="856870"/>
                    </a:lnTo>
                    <a:cubicBezTo>
                      <a:pt x="3829591" y="858988"/>
                      <a:pt x="3828750" y="861019"/>
                      <a:pt x="3827252" y="862517"/>
                    </a:cubicBezTo>
                    <a:cubicBezTo>
                      <a:pt x="3825754" y="864015"/>
                      <a:pt x="3823723" y="864856"/>
                      <a:pt x="3821604" y="864856"/>
                    </a:cubicBezTo>
                    <a:lnTo>
                      <a:pt x="7987" y="864856"/>
                    </a:lnTo>
                    <a:cubicBezTo>
                      <a:pt x="5868" y="864856"/>
                      <a:pt x="3837" y="864015"/>
                      <a:pt x="2339" y="862517"/>
                    </a:cubicBezTo>
                    <a:cubicBezTo>
                      <a:pt x="841" y="861019"/>
                      <a:pt x="0" y="858988"/>
                      <a:pt x="0" y="856870"/>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name="TextBox 8" id="8"/>
              <p:cNvSpPr txBox="true"/>
              <p:nvPr/>
            </p:nvSpPr>
            <p:spPr>
              <a:xfrm>
                <a:off x="0" y="-47625"/>
                <a:ext cx="3829591" cy="912481"/>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3648255" y="1607992"/>
              <a:ext cx="6655889" cy="1094354"/>
              <a:chOff x="0" y="0"/>
              <a:chExt cx="1066352" cy="175329"/>
            </a:xfrm>
          </p:grpSpPr>
          <p:sp>
            <p:nvSpPr>
              <p:cNvPr name="Freeform 10" id="10"/>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1" id="11"/>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973412" y="1607992"/>
              <a:ext cx="6655889" cy="1094354"/>
              <a:chOff x="0" y="0"/>
              <a:chExt cx="1066352" cy="175329"/>
            </a:xfrm>
          </p:grpSpPr>
          <p:sp>
            <p:nvSpPr>
              <p:cNvPr name="Freeform 13" id="13"/>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4" id="14"/>
              <p:cNvSpPr txBox="true"/>
              <p:nvPr/>
            </p:nvSpPr>
            <p:spPr>
              <a:xfrm>
                <a:off x="0" y="-47625"/>
                <a:ext cx="1066352" cy="222954"/>
              </a:xfrm>
              <a:prstGeom prst="rect">
                <a:avLst/>
              </a:prstGeom>
            </p:spPr>
            <p:txBody>
              <a:bodyPr anchor="ctr" rtlCol="false" tIns="50800" lIns="50800" bIns="50800" rIns="50800"/>
              <a:lstStyle/>
              <a:p>
                <a:pPr algn="ctr">
                  <a:lnSpc>
                    <a:spcPts val="2800"/>
                  </a:lnSpc>
                </a:pPr>
                <a:r>
                  <a:rPr lang="en-US" b="true" sz="2000">
                    <a:solidFill>
                      <a:srgbClr val="0E2F5F"/>
                    </a:solidFill>
                    <a:latin typeface="Aileron Bold"/>
                    <a:ea typeface="Aileron Bold"/>
                    <a:cs typeface="Aileron Bold"/>
                    <a:sym typeface="Aileron Bold"/>
                  </a:rPr>
                  <a:t>Majority Decoding(VN)</a:t>
                </a:r>
              </a:p>
            </p:txBody>
          </p:sp>
        </p:grpSp>
        <p:sp>
          <p:nvSpPr>
            <p:cNvPr name="TextBox 15" id="15"/>
            <p:cNvSpPr txBox="true"/>
            <p:nvPr/>
          </p:nvSpPr>
          <p:spPr>
            <a:xfrm rot="0">
              <a:off x="0" y="6521335"/>
              <a:ext cx="20389185" cy="3165708"/>
            </a:xfrm>
            <a:prstGeom prst="rect">
              <a:avLst/>
            </a:prstGeom>
          </p:spPr>
          <p:txBody>
            <a:bodyPr anchor="t" rtlCol="false" tIns="0" lIns="0" bIns="0" rIns="0">
              <a:spAutoFit/>
            </a:bodyPr>
            <a:lstStyle/>
            <a:p>
              <a:pPr algn="just">
                <a:lnSpc>
                  <a:spcPts val="3797"/>
                </a:lnSpc>
              </a:pPr>
              <a:r>
                <a:rPr lang="en-US" sz="2712" b="true">
                  <a:solidFill>
                    <a:srgbClr val="021828"/>
                  </a:solidFill>
                  <a:latin typeface="Aileron Bold"/>
                  <a:ea typeface="Aileron Bold"/>
                  <a:cs typeface="Aileron Bold"/>
                  <a:sym typeface="Aileron Bold"/>
                </a:rPr>
                <a:t>Each Variable Node (VN) starts with the received channel bit and sends estimates to connected Check Nodes (CNs) using majority voting.</a:t>
              </a:r>
            </a:p>
            <a:p>
              <a:pPr algn="just">
                <a:lnSpc>
                  <a:spcPts val="3797"/>
                </a:lnSpc>
              </a:pPr>
              <a:r>
                <a:rPr lang="en-US" sz="2712" b="true">
                  <a:solidFill>
                    <a:srgbClr val="021828"/>
                  </a:solidFill>
                  <a:latin typeface="Aileron Bold"/>
                  <a:ea typeface="Aileron Bold"/>
                  <a:cs typeface="Aileron Bold"/>
                  <a:sym typeface="Aileron Bold"/>
                </a:rPr>
                <a:t> Each CN responds with updated estimates using SPC decoding, excluding the VN it’s sending to. Repeat this VN-CN message exchange until all errors are corrected or the iteration limit is reached.</a:t>
              </a:r>
            </a:p>
          </p:txBody>
        </p:sp>
        <p:sp>
          <p:nvSpPr>
            <p:cNvPr name="TextBox 16" id="16"/>
            <p:cNvSpPr txBox="true"/>
            <p:nvPr/>
          </p:nvSpPr>
          <p:spPr>
            <a:xfrm rot="0">
              <a:off x="973412" y="3010531"/>
              <a:ext cx="9050152" cy="3119998"/>
            </a:xfrm>
            <a:prstGeom prst="rect">
              <a:avLst/>
            </a:prstGeom>
          </p:spPr>
          <p:txBody>
            <a:bodyPr anchor="t" rtlCol="false" tIns="0" lIns="0" bIns="0" rIns="0">
              <a:spAutoFit/>
            </a:bodyPr>
            <a:lstStyle/>
            <a:p>
              <a:pPr algn="just" marL="581437" indent="-290718" lvl="1">
                <a:lnSpc>
                  <a:spcPts val="3770"/>
                </a:lnSpc>
                <a:buFont typeface="Arial"/>
                <a:buChar char="•"/>
              </a:pPr>
              <a:r>
                <a:rPr lang="en-US" b="true" sz="2693">
                  <a:solidFill>
                    <a:srgbClr val="0E2F5F"/>
                  </a:solidFill>
                  <a:latin typeface="Aileron Bold"/>
                  <a:ea typeface="Aileron Bold"/>
                  <a:cs typeface="Aileron Bold"/>
                  <a:sym typeface="Aileron Bold"/>
                </a:rPr>
                <a:t>For each VN, count incoming 0s and 1s (from CNs).</a:t>
              </a:r>
            </a:p>
            <a:p>
              <a:pPr algn="just" marL="581437" indent="-290718" lvl="1">
                <a:lnSpc>
                  <a:spcPts val="3770"/>
                </a:lnSpc>
                <a:buFont typeface="Arial"/>
                <a:buChar char="•"/>
              </a:pPr>
              <a:r>
                <a:rPr lang="en-US" b="true" sz="2693">
                  <a:solidFill>
                    <a:srgbClr val="0E2F5F"/>
                  </a:solidFill>
                  <a:latin typeface="Aileron Bold"/>
                  <a:ea typeface="Aileron Bold"/>
                  <a:cs typeface="Aileron Bold"/>
                  <a:sym typeface="Aileron Bold"/>
                </a:rPr>
                <a:t>Include original received value.</a:t>
              </a:r>
            </a:p>
            <a:p>
              <a:pPr algn="just" marL="581437" indent="-290718" lvl="1">
                <a:lnSpc>
                  <a:spcPts val="3770"/>
                </a:lnSpc>
                <a:buFont typeface="Arial"/>
                <a:buChar char="•"/>
              </a:pPr>
              <a:r>
                <a:rPr lang="en-US" b="true" sz="2693">
                  <a:solidFill>
                    <a:srgbClr val="0E2F5F"/>
                  </a:solidFill>
                  <a:latin typeface="Aileron Bold"/>
                  <a:ea typeface="Aileron Bold"/>
                  <a:cs typeface="Aileron Bold"/>
                  <a:sym typeface="Aileron Bold"/>
                </a:rPr>
                <a:t>Return the majority.</a:t>
              </a:r>
            </a:p>
            <a:p>
              <a:pPr algn="just">
                <a:lnSpc>
                  <a:spcPts val="3770"/>
                </a:lnSpc>
              </a:pPr>
            </a:p>
          </p:txBody>
        </p:sp>
        <p:sp>
          <p:nvSpPr>
            <p:cNvPr name="AutoShape 17" id="17"/>
            <p:cNvSpPr/>
            <p:nvPr/>
          </p:nvSpPr>
          <p:spPr>
            <a:xfrm>
              <a:off x="4301357" y="411935"/>
              <a:ext cx="21306003" cy="0"/>
            </a:xfrm>
            <a:prstGeom prst="line">
              <a:avLst/>
            </a:prstGeom>
            <a:ln cap="flat" w="62633">
              <a:solidFill>
                <a:srgbClr val="5188CC"/>
              </a:solidFill>
              <a:prstDash val="solid"/>
              <a:headEnd type="none" len="sm" w="sm"/>
              <a:tailEnd type="none" len="sm" w="sm"/>
            </a:ln>
          </p:spPr>
        </p:sp>
        <p:grpSp>
          <p:nvGrpSpPr>
            <p:cNvPr name="Group 18" id="18"/>
            <p:cNvGrpSpPr/>
            <p:nvPr/>
          </p:nvGrpSpPr>
          <p:grpSpPr>
            <a:xfrm rot="0">
              <a:off x="3382941" y="70497"/>
              <a:ext cx="1464648" cy="146464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6564264" y="0"/>
              <a:ext cx="1464648" cy="146464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4" id="24"/>
            <p:cNvSpPr/>
            <p:nvPr/>
          </p:nvSpPr>
          <p:spPr>
            <a:xfrm flipH="false" flipV="false" rot="5400000">
              <a:off x="3810534" y="482432"/>
              <a:ext cx="640778" cy="640778"/>
            </a:xfrm>
            <a:custGeom>
              <a:avLst/>
              <a:gdLst/>
              <a:ahLst/>
              <a:cxnLst/>
              <a:rect r="r" b="b" t="t" l="l"/>
              <a:pathLst>
                <a:path h="640778" w="640778">
                  <a:moveTo>
                    <a:pt x="0" y="0"/>
                  </a:moveTo>
                  <a:lnTo>
                    <a:pt x="640778" y="0"/>
                  </a:lnTo>
                  <a:lnTo>
                    <a:pt x="640778" y="640778"/>
                  </a:lnTo>
                  <a:lnTo>
                    <a:pt x="0" y="640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6976199" y="411935"/>
              <a:ext cx="640778" cy="640778"/>
            </a:xfrm>
            <a:custGeom>
              <a:avLst/>
              <a:gdLst/>
              <a:ahLst/>
              <a:cxnLst/>
              <a:rect r="r" b="b" t="t" l="l"/>
              <a:pathLst>
                <a:path h="640778" w="640778">
                  <a:moveTo>
                    <a:pt x="0" y="0"/>
                  </a:moveTo>
                  <a:lnTo>
                    <a:pt x="640778" y="0"/>
                  </a:lnTo>
                  <a:lnTo>
                    <a:pt x="640778" y="640778"/>
                  </a:lnTo>
                  <a:lnTo>
                    <a:pt x="0" y="640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2039188" y="3010531"/>
              <a:ext cx="9956670" cy="3119998"/>
            </a:xfrm>
            <a:prstGeom prst="rect">
              <a:avLst/>
            </a:prstGeom>
          </p:spPr>
          <p:txBody>
            <a:bodyPr anchor="t" rtlCol="false" tIns="0" lIns="0" bIns="0" rIns="0">
              <a:spAutoFit/>
            </a:bodyPr>
            <a:lstStyle/>
            <a:p>
              <a:pPr algn="just" marL="581437" indent="-290718" lvl="1">
                <a:lnSpc>
                  <a:spcPts val="3770"/>
                </a:lnSpc>
                <a:buFont typeface="Arial"/>
                <a:buChar char="•"/>
              </a:pPr>
              <a:r>
                <a:rPr lang="en-US" b="true" sz="2693">
                  <a:solidFill>
                    <a:srgbClr val="0E2F5F"/>
                  </a:solidFill>
                  <a:latin typeface="Aileron Bold"/>
                  <a:ea typeface="Aileron Bold"/>
                  <a:cs typeface="Aileron Bold"/>
                  <a:sym typeface="Aileron Bold"/>
                </a:rPr>
                <a:t>For each CN, compute XOR of all connected VNs (except current).</a:t>
              </a:r>
            </a:p>
            <a:p>
              <a:pPr algn="just" marL="581437" indent="-290718" lvl="1">
                <a:lnSpc>
                  <a:spcPts val="3770"/>
                </a:lnSpc>
                <a:buFont typeface="Arial"/>
                <a:buChar char="•"/>
              </a:pPr>
              <a:r>
                <a:rPr lang="en-US" b="true" sz="2693">
                  <a:solidFill>
                    <a:srgbClr val="0E2F5F"/>
                  </a:solidFill>
                  <a:latin typeface="Aileron Bold"/>
                  <a:ea typeface="Aileron Bold"/>
                  <a:cs typeface="Aileron Bold"/>
                  <a:sym typeface="Aileron Bold"/>
                </a:rPr>
                <a:t>Send updated value based on parity constraint.</a:t>
              </a:r>
            </a:p>
            <a:p>
              <a:pPr algn="just">
                <a:lnSpc>
                  <a:spcPts val="3770"/>
                </a:lnSpc>
              </a:pPr>
            </a:p>
          </p:txBody>
        </p:sp>
        <p:sp>
          <p:nvSpPr>
            <p:cNvPr name="TextBox 27" id="27"/>
            <p:cNvSpPr txBox="true"/>
            <p:nvPr/>
          </p:nvSpPr>
          <p:spPr>
            <a:xfrm rot="0">
              <a:off x="13886232" y="1850098"/>
              <a:ext cx="6262582" cy="552992"/>
            </a:xfrm>
            <a:prstGeom prst="rect">
              <a:avLst/>
            </a:prstGeom>
          </p:spPr>
          <p:txBody>
            <a:bodyPr anchor="t" rtlCol="false" tIns="0" lIns="0" bIns="0" rIns="0">
              <a:spAutoFit/>
            </a:bodyPr>
            <a:lstStyle/>
            <a:p>
              <a:pPr algn="ctr">
                <a:lnSpc>
                  <a:spcPts val="3452"/>
                </a:lnSpc>
                <a:spcBef>
                  <a:spcPct val="0"/>
                </a:spcBef>
              </a:pPr>
              <a:r>
                <a:rPr lang="en-US" b="true" sz="2465">
                  <a:solidFill>
                    <a:srgbClr val="000000"/>
                  </a:solidFill>
                  <a:latin typeface="Aileron Bold"/>
                  <a:ea typeface="Aileron Bold"/>
                  <a:cs typeface="Aileron Bold"/>
                  <a:sym typeface="Aileron Bold"/>
                </a:rPr>
                <a:t>SPC decoding(CN)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34028" y="5348601"/>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6691509" y="1323454"/>
            <a:ext cx="5172178"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Honour Code</a:t>
            </a:r>
          </a:p>
        </p:txBody>
      </p:sp>
      <p:sp>
        <p:nvSpPr>
          <p:cNvPr name="TextBox 7" id="7"/>
          <p:cNvSpPr txBox="true"/>
          <p:nvPr/>
        </p:nvSpPr>
        <p:spPr>
          <a:xfrm rot="0">
            <a:off x="6729609" y="2692527"/>
            <a:ext cx="9693024" cy="4844796"/>
          </a:xfrm>
          <a:prstGeom prst="rect">
            <a:avLst/>
          </a:prstGeom>
        </p:spPr>
        <p:txBody>
          <a:bodyPr anchor="t" rtlCol="false" tIns="0" lIns="0" bIns="0" rIns="0">
            <a:spAutoFit/>
          </a:bodyPr>
          <a:lstStyle/>
          <a:p>
            <a:pPr algn="l">
              <a:lnSpc>
                <a:spcPts val="3863"/>
              </a:lnSpc>
            </a:pPr>
            <a:r>
              <a:rPr lang="en-US" sz="2760" b="true">
                <a:solidFill>
                  <a:srgbClr val="0E2F5F"/>
                </a:solidFill>
                <a:latin typeface="Aileron Bold"/>
                <a:ea typeface="Aileron Bold"/>
                <a:cs typeface="Aileron Bold"/>
                <a:sym typeface="Aileron Bold"/>
              </a:rPr>
              <a:t>We declare that</a:t>
            </a:r>
          </a:p>
          <a:p>
            <a:pPr algn="l" marL="595884" indent="-297942" lvl="1">
              <a:lnSpc>
                <a:spcPts val="3863"/>
              </a:lnSpc>
              <a:buFont typeface="Arial"/>
              <a:buChar char="•"/>
            </a:pPr>
            <a:r>
              <a:rPr lang="en-US" b="true" sz="2760">
                <a:solidFill>
                  <a:srgbClr val="0E2F5F"/>
                </a:solidFill>
                <a:latin typeface="Aileron Bold"/>
                <a:ea typeface="Aileron Bold"/>
                <a:cs typeface="Aileron Bold"/>
                <a:sym typeface="Aileron Bold"/>
              </a:rPr>
              <a:t>The work we are presenting is our own work and we have not copied the work (Matlab code, results, etc.) that someone else has done. </a:t>
            </a:r>
          </a:p>
          <a:p>
            <a:pPr algn="l" marL="595884" indent="-297942" lvl="1">
              <a:lnSpc>
                <a:spcPts val="3863"/>
              </a:lnSpc>
              <a:buFont typeface="Arial"/>
              <a:buChar char="•"/>
            </a:pPr>
            <a:r>
              <a:rPr lang="en-US" b="true" sz="2760">
                <a:solidFill>
                  <a:srgbClr val="0E2F5F"/>
                </a:solidFill>
                <a:latin typeface="Aileron Bold"/>
                <a:ea typeface="Aileron Bold"/>
                <a:cs typeface="Aileron Bold"/>
                <a:sym typeface="Aileron Bold"/>
              </a:rPr>
              <a:t>Concepts, understanding and insights we will be describing are our own. </a:t>
            </a:r>
          </a:p>
          <a:p>
            <a:pPr algn="l" marL="595884" indent="-297942" lvl="1">
              <a:lnSpc>
                <a:spcPts val="3863"/>
              </a:lnSpc>
              <a:buFont typeface="Arial"/>
              <a:buChar char="•"/>
            </a:pPr>
            <a:r>
              <a:rPr lang="en-US" b="true" sz="2760">
                <a:solidFill>
                  <a:srgbClr val="0E2F5F"/>
                </a:solidFill>
                <a:latin typeface="Aileron Bold"/>
                <a:ea typeface="Aileron Bold"/>
                <a:cs typeface="Aileron Bold"/>
                <a:sym typeface="Aileron Bold"/>
              </a:rPr>
              <a:t>Wherever we have relied on an existing work that is not our own, we have provided a proper reference citation. </a:t>
            </a:r>
          </a:p>
          <a:p>
            <a:pPr algn="l" marL="595884" indent="-297942" lvl="1">
              <a:lnSpc>
                <a:spcPts val="3863"/>
              </a:lnSpc>
              <a:buFont typeface="Arial"/>
              <a:buChar char="•"/>
            </a:pPr>
            <a:r>
              <a:rPr lang="en-US" b="true" sz="2760">
                <a:solidFill>
                  <a:srgbClr val="0E2F5F"/>
                </a:solidFill>
                <a:latin typeface="Aileron Bold"/>
                <a:ea typeface="Aileron Bold"/>
                <a:cs typeface="Aileron Bold"/>
                <a:sym typeface="Aileron Bold"/>
              </a:rPr>
              <a:t>We make this pledge truthfully, knowing that violation of this solemn pledge can carry grave consequences.</a:t>
            </a:r>
          </a:p>
        </p:txBody>
      </p:sp>
      <p:sp>
        <p:nvSpPr>
          <p:cNvPr name="Freeform 8" id="8"/>
          <p:cNvSpPr/>
          <p:nvPr/>
        </p:nvSpPr>
        <p:spPr>
          <a:xfrm flipH="false" flipV="false" rot="0">
            <a:off x="7762041" y="8375789"/>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0" y="1866898"/>
            <a:ext cx="5650143" cy="8420102"/>
            <a:chOff x="0" y="0"/>
            <a:chExt cx="7533524" cy="11226802"/>
          </a:xfrm>
        </p:grpSpPr>
        <p:grpSp>
          <p:nvGrpSpPr>
            <p:cNvPr name="Group 10" id="10"/>
            <p:cNvGrpSpPr/>
            <p:nvPr/>
          </p:nvGrpSpPr>
          <p:grpSpPr>
            <a:xfrm rot="0">
              <a:off x="0" y="3367029"/>
              <a:ext cx="7533524" cy="7859773"/>
              <a:chOff x="0" y="0"/>
              <a:chExt cx="1488104" cy="1552548"/>
            </a:xfrm>
          </p:grpSpPr>
          <p:sp>
            <p:nvSpPr>
              <p:cNvPr name="Freeform 11" id="11"/>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12" id="12"/>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399733" y="0"/>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5010080" y="590538"/>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SOFT DECISION DECODING</a:t>
            </a:r>
          </a:p>
        </p:txBody>
      </p:sp>
      <p:grpSp>
        <p:nvGrpSpPr>
          <p:cNvPr name="Group 9" id="9"/>
          <p:cNvGrpSpPr/>
          <p:nvPr/>
        </p:nvGrpSpPr>
        <p:grpSpPr>
          <a:xfrm rot="0">
            <a:off x="9647174" y="1667493"/>
            <a:ext cx="5621245" cy="8278315"/>
            <a:chOff x="0" y="0"/>
            <a:chExt cx="870878" cy="1282528"/>
          </a:xfrm>
        </p:grpSpPr>
        <p:sp>
          <p:nvSpPr>
            <p:cNvPr name="Freeform 10" id="10"/>
            <p:cNvSpPr/>
            <p:nvPr/>
          </p:nvSpPr>
          <p:spPr>
            <a:xfrm flipH="false" flipV="false" rot="0">
              <a:off x="0" y="0"/>
              <a:ext cx="870878" cy="1282528"/>
            </a:xfrm>
            <a:custGeom>
              <a:avLst/>
              <a:gdLst/>
              <a:ahLst/>
              <a:cxnLst/>
              <a:rect r="r" b="b" t="t" l="l"/>
              <a:pathLst>
                <a:path h="1282528" w="870878">
                  <a:moveTo>
                    <a:pt x="0" y="0"/>
                  </a:moveTo>
                  <a:lnTo>
                    <a:pt x="870878" y="0"/>
                  </a:lnTo>
                  <a:lnTo>
                    <a:pt x="870878" y="1282528"/>
                  </a:lnTo>
                  <a:lnTo>
                    <a:pt x="0" y="1282528"/>
                  </a:lnTo>
                  <a:close/>
                </a:path>
              </a:pathLst>
            </a:custGeom>
            <a:blipFill>
              <a:blip r:embed="rId8"/>
              <a:stretch>
                <a:fillRect l="0" t="-1086" r="0" b="-1086"/>
              </a:stretch>
            </a:blipFill>
          </p:spPr>
        </p:sp>
      </p:grpSp>
      <p:sp>
        <p:nvSpPr>
          <p:cNvPr name="TextBox 11" id="11"/>
          <p:cNvSpPr txBox="true"/>
          <p:nvPr/>
        </p:nvSpPr>
        <p:spPr>
          <a:xfrm rot="0">
            <a:off x="2168979" y="2245222"/>
            <a:ext cx="7079100" cy="7050357"/>
          </a:xfrm>
          <a:prstGeom prst="rect">
            <a:avLst/>
          </a:prstGeom>
        </p:spPr>
        <p:txBody>
          <a:bodyPr anchor="t" rtlCol="false" tIns="0" lIns="0" bIns="0" rIns="0">
            <a:spAutoFit/>
          </a:bodyPr>
          <a:lstStyle/>
          <a:p>
            <a:pPr algn="l" marL="582863" indent="-291432" lvl="1">
              <a:lnSpc>
                <a:spcPts val="3779"/>
              </a:lnSpc>
              <a:buFont typeface="Arial"/>
              <a:buChar char="•"/>
            </a:pPr>
            <a:r>
              <a:rPr lang="en-US" b="true" sz="2699">
                <a:solidFill>
                  <a:srgbClr val="0E2F5F"/>
                </a:solidFill>
                <a:latin typeface="Aileron Bold"/>
                <a:ea typeface="Aileron Bold"/>
                <a:cs typeface="Aileron Bold"/>
                <a:sym typeface="Aileron Bold"/>
              </a:rPr>
              <a:t>Unlike hard decision decoding, which uses binary decisions (0 or 1), soft decision decoding utilizes probabilistic information (e.g., log-likelihood ratios) from the receiver to make more informed decoding decisions.​</a:t>
            </a:r>
          </a:p>
          <a:p>
            <a:pPr algn="l">
              <a:lnSpc>
                <a:spcPts val="3779"/>
              </a:lnSpc>
            </a:pPr>
          </a:p>
          <a:p>
            <a:pPr algn="l">
              <a:lnSpc>
                <a:spcPts val="3779"/>
              </a:lnSpc>
            </a:pPr>
          </a:p>
          <a:p>
            <a:pPr algn="l" marL="582863" indent="-291432" lvl="1">
              <a:lnSpc>
                <a:spcPts val="3779"/>
              </a:lnSpc>
              <a:buFont typeface="Arial"/>
              <a:buChar char="•"/>
            </a:pPr>
            <a:r>
              <a:rPr lang="en-US" b="true" sz="2699">
                <a:solidFill>
                  <a:srgbClr val="0E2F5F"/>
                </a:solidFill>
                <a:latin typeface="Aileron Bold"/>
                <a:ea typeface="Aileron Bold"/>
                <a:cs typeface="Aileron Bold"/>
                <a:sym typeface="Aileron Bold"/>
              </a:rPr>
              <a:t>In soft decoding LDPC codes can be represented using Tanner graphs, consisting of variable nodes ,VNs(representing code bits) and check nodes , CNs(representing parity-check equations).</a:t>
            </a:r>
          </a:p>
          <a:p>
            <a:pPr algn="l">
              <a:lnSpc>
                <a:spcPts val="3779"/>
              </a:lnSpc>
            </a:pPr>
            <a:r>
              <a:rPr lang="en-US" sz="2699" b="true">
                <a:solidFill>
                  <a:srgbClr val="0E2F5F"/>
                </a:solidFill>
                <a:latin typeface="Aileron Bold"/>
                <a:ea typeface="Aileron Bold"/>
                <a:cs typeface="Aileron Bold"/>
                <a:sym typeface="Aileron Bold"/>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5010080" y="590538"/>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APPROACH</a:t>
            </a:r>
          </a:p>
        </p:txBody>
      </p:sp>
      <p:grpSp>
        <p:nvGrpSpPr>
          <p:cNvPr name="Group 9" id="9"/>
          <p:cNvGrpSpPr/>
          <p:nvPr/>
        </p:nvGrpSpPr>
        <p:grpSpPr>
          <a:xfrm rot="0">
            <a:off x="1652887" y="2192262"/>
            <a:ext cx="15437807" cy="7507812"/>
            <a:chOff x="0" y="0"/>
            <a:chExt cx="20583742" cy="10010416"/>
          </a:xfrm>
        </p:grpSpPr>
        <p:sp>
          <p:nvSpPr>
            <p:cNvPr name="TextBox 10" id="10"/>
            <p:cNvSpPr txBox="true"/>
            <p:nvPr/>
          </p:nvSpPr>
          <p:spPr>
            <a:xfrm rot="0">
              <a:off x="0" y="-66675"/>
              <a:ext cx="20583742" cy="7787684"/>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E2F5F"/>
                  </a:solidFill>
                  <a:latin typeface="Aileron Bold"/>
                  <a:ea typeface="Aileron Bold"/>
                  <a:cs typeface="Aileron Bold"/>
                  <a:sym typeface="Aileron Bold"/>
                </a:rPr>
                <a:t>Since in soft decoding we need probabilistic result belief propagation algorithm is used. It is an algorithm which involves iterative message passing between variable and check nodes, updating beliefs about the transmitted bits based on the received soft information.</a:t>
              </a:r>
            </a:p>
            <a:p>
              <a:pPr algn="l">
                <a:lnSpc>
                  <a:spcPts val="4200"/>
                </a:lnSpc>
              </a:pPr>
            </a:p>
            <a:p>
              <a:pPr algn="l" marL="647700" indent="-323850" lvl="1">
                <a:lnSpc>
                  <a:spcPts val="4200"/>
                </a:lnSpc>
                <a:buFont typeface="Arial"/>
                <a:buChar char="•"/>
              </a:pPr>
              <a:r>
                <a:rPr lang="en-US" b="true" sz="3000">
                  <a:solidFill>
                    <a:srgbClr val="0E2F5F"/>
                  </a:solidFill>
                  <a:latin typeface="Aileron Bold"/>
                  <a:ea typeface="Aileron Bold"/>
                  <a:cs typeface="Aileron Bold"/>
                  <a:sym typeface="Aileron Bold"/>
                </a:rPr>
                <a:t>Two kind of beliefs are taken into account. </a:t>
              </a:r>
            </a:p>
            <a:p>
              <a:pPr algn="l" marL="1295400" indent="-431800" lvl="2">
                <a:lnSpc>
                  <a:spcPts val="4200"/>
                </a:lnSpc>
                <a:buFont typeface="Arial"/>
                <a:buChar char="⚬"/>
              </a:pPr>
              <a:r>
                <a:rPr lang="en-US" b="true" sz="3000" u="sng">
                  <a:solidFill>
                    <a:srgbClr val="0E2F5F"/>
                  </a:solidFill>
                  <a:latin typeface="Aileron Bold"/>
                  <a:ea typeface="Aileron Bold"/>
                  <a:cs typeface="Aileron Bold"/>
                  <a:sym typeface="Aileron Bold"/>
                </a:rPr>
                <a:t>Intrinsic belief</a:t>
              </a:r>
              <a:r>
                <a:rPr lang="en-US" b="true" sz="3000">
                  <a:solidFill>
                    <a:srgbClr val="0E2F5F"/>
                  </a:solidFill>
                  <a:latin typeface="Aileron Bold"/>
                  <a:ea typeface="Aileron Bold"/>
                  <a:cs typeface="Aileron Bold"/>
                  <a:sym typeface="Aileron Bold"/>
                </a:rPr>
                <a:t> - what the channel tells us.</a:t>
              </a:r>
            </a:p>
            <a:p>
              <a:pPr algn="l" marL="1295400" indent="-431800" lvl="2">
                <a:lnSpc>
                  <a:spcPts val="4200"/>
                </a:lnSpc>
                <a:buFont typeface="Arial"/>
                <a:buChar char="⚬"/>
              </a:pPr>
              <a:r>
                <a:rPr lang="en-US" b="true" sz="3000" u="sng">
                  <a:solidFill>
                    <a:srgbClr val="0E2F5F"/>
                  </a:solidFill>
                  <a:latin typeface="Aileron Bold"/>
                  <a:ea typeface="Aileron Bold"/>
                  <a:cs typeface="Aileron Bold"/>
                  <a:sym typeface="Aileron Bold"/>
                </a:rPr>
                <a:t>Extrinsic belief</a:t>
              </a:r>
              <a:r>
                <a:rPr lang="en-US" b="true" sz="3000">
                  <a:solidFill>
                    <a:srgbClr val="0E2F5F"/>
                  </a:solidFill>
                  <a:latin typeface="Aileron Bold"/>
                  <a:ea typeface="Aileron Bold"/>
                  <a:cs typeface="Aileron Bold"/>
                  <a:sym typeface="Aileron Bold"/>
                </a:rPr>
                <a:t> - what the rest of the code structure (via neighbors) tells us.</a:t>
              </a:r>
            </a:p>
            <a:p>
              <a:pPr algn="l">
                <a:lnSpc>
                  <a:spcPts val="4200"/>
                </a:lnSpc>
              </a:pPr>
            </a:p>
            <a:p>
              <a:pPr algn="l" marL="647700" indent="-323850" lvl="1">
                <a:lnSpc>
                  <a:spcPts val="4200"/>
                </a:lnSpc>
                <a:buFont typeface="Arial"/>
                <a:buChar char="•"/>
              </a:pPr>
              <a:r>
                <a:rPr lang="en-US" b="true" sz="3000">
                  <a:solidFill>
                    <a:srgbClr val="0E2F5F"/>
                  </a:solidFill>
                  <a:latin typeface="Aileron Bold"/>
                  <a:ea typeface="Aileron Bold"/>
                  <a:cs typeface="Aileron Bold"/>
                  <a:sym typeface="Aileron Bold"/>
                </a:rPr>
                <a:t>And for that we use LLR (log likelihood ratio). The basic equation for it is:</a:t>
              </a:r>
            </a:p>
            <a:p>
              <a:pPr algn="l">
                <a:lnSpc>
                  <a:spcPts val="4200"/>
                </a:lnSpc>
              </a:pPr>
            </a:p>
          </p:txBody>
        </p:sp>
        <p:sp>
          <p:nvSpPr>
            <p:cNvPr name="Freeform 11" id="11"/>
            <p:cNvSpPr/>
            <p:nvPr/>
          </p:nvSpPr>
          <p:spPr>
            <a:xfrm flipH="false" flipV="false" rot="0">
              <a:off x="6414072" y="8206732"/>
              <a:ext cx="7148158" cy="1803685"/>
            </a:xfrm>
            <a:custGeom>
              <a:avLst/>
              <a:gdLst/>
              <a:ahLst/>
              <a:cxnLst/>
              <a:rect r="r" b="b" t="t" l="l"/>
              <a:pathLst>
                <a:path h="1803685" w="7148158">
                  <a:moveTo>
                    <a:pt x="0" y="0"/>
                  </a:moveTo>
                  <a:lnTo>
                    <a:pt x="7148158" y="0"/>
                  </a:lnTo>
                  <a:lnTo>
                    <a:pt x="7148158" y="1803684"/>
                  </a:lnTo>
                  <a:lnTo>
                    <a:pt x="0" y="1803684"/>
                  </a:lnTo>
                  <a:lnTo>
                    <a:pt x="0" y="0"/>
                  </a:lnTo>
                  <a:close/>
                </a:path>
              </a:pathLst>
            </a:custGeom>
            <a:blipFill>
              <a:blip r:embed="rId8"/>
              <a:stretch>
                <a:fillRect l="0" t="-8239" r="0" b="-11964"/>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8691"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5010080" y="590538"/>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APPROACH</a:t>
            </a:r>
          </a:p>
        </p:txBody>
      </p:sp>
      <p:grpSp>
        <p:nvGrpSpPr>
          <p:cNvPr name="Group 9" id="9"/>
          <p:cNvGrpSpPr/>
          <p:nvPr/>
        </p:nvGrpSpPr>
        <p:grpSpPr>
          <a:xfrm rot="0">
            <a:off x="2665013" y="2180961"/>
            <a:ext cx="13559927" cy="8106039"/>
            <a:chOff x="0" y="0"/>
            <a:chExt cx="18079903" cy="10808052"/>
          </a:xfrm>
        </p:grpSpPr>
        <p:sp>
          <p:nvSpPr>
            <p:cNvPr name="Freeform 10" id="10"/>
            <p:cNvSpPr/>
            <p:nvPr/>
          </p:nvSpPr>
          <p:spPr>
            <a:xfrm flipH="false" flipV="false" rot="0">
              <a:off x="1057167" y="4124397"/>
              <a:ext cx="5352160" cy="1419710"/>
            </a:xfrm>
            <a:custGeom>
              <a:avLst/>
              <a:gdLst/>
              <a:ahLst/>
              <a:cxnLst/>
              <a:rect r="r" b="b" t="t" l="l"/>
              <a:pathLst>
                <a:path h="1419710" w="5352160">
                  <a:moveTo>
                    <a:pt x="0" y="0"/>
                  </a:moveTo>
                  <a:lnTo>
                    <a:pt x="5352160" y="0"/>
                  </a:lnTo>
                  <a:lnTo>
                    <a:pt x="5352160" y="1419710"/>
                  </a:lnTo>
                  <a:lnTo>
                    <a:pt x="0" y="1419710"/>
                  </a:lnTo>
                  <a:lnTo>
                    <a:pt x="0" y="0"/>
                  </a:lnTo>
                  <a:close/>
                </a:path>
              </a:pathLst>
            </a:custGeom>
            <a:blipFill>
              <a:blip r:embed="rId8"/>
              <a:stretch>
                <a:fillRect l="0" t="-624" r="0" b="-6940"/>
              </a:stretch>
            </a:blipFill>
          </p:spPr>
        </p:sp>
        <p:sp>
          <p:nvSpPr>
            <p:cNvPr name="Freeform 11" id="11"/>
            <p:cNvSpPr/>
            <p:nvPr/>
          </p:nvSpPr>
          <p:spPr>
            <a:xfrm flipH="false" flipV="false" rot="0">
              <a:off x="7991619" y="2980453"/>
              <a:ext cx="5075851" cy="4148646"/>
            </a:xfrm>
            <a:custGeom>
              <a:avLst/>
              <a:gdLst/>
              <a:ahLst/>
              <a:cxnLst/>
              <a:rect r="r" b="b" t="t" l="l"/>
              <a:pathLst>
                <a:path h="4148646" w="5075851">
                  <a:moveTo>
                    <a:pt x="0" y="0"/>
                  </a:moveTo>
                  <a:lnTo>
                    <a:pt x="5075851" y="0"/>
                  </a:lnTo>
                  <a:lnTo>
                    <a:pt x="5075851" y="4148646"/>
                  </a:lnTo>
                  <a:lnTo>
                    <a:pt x="0" y="4148646"/>
                  </a:lnTo>
                  <a:lnTo>
                    <a:pt x="0" y="0"/>
                  </a:lnTo>
                  <a:close/>
                </a:path>
              </a:pathLst>
            </a:custGeom>
            <a:blipFill>
              <a:blip r:embed="rId9"/>
              <a:stretch>
                <a:fillRect l="0" t="-624" r="0" b="-624"/>
              </a:stretch>
            </a:blipFill>
          </p:spPr>
        </p:sp>
        <p:sp>
          <p:nvSpPr>
            <p:cNvPr name="TextBox 12" id="12"/>
            <p:cNvSpPr txBox="true"/>
            <p:nvPr/>
          </p:nvSpPr>
          <p:spPr>
            <a:xfrm rot="0">
              <a:off x="233614" y="-57150"/>
              <a:ext cx="17846289" cy="2749551"/>
            </a:xfrm>
            <a:prstGeom prst="rect">
              <a:avLst/>
            </a:prstGeom>
          </p:spPr>
          <p:txBody>
            <a:bodyPr anchor="t" rtlCol="false" tIns="0" lIns="0" bIns="0" rIns="0">
              <a:spAutoFit/>
            </a:bodyPr>
            <a:lstStyle/>
            <a:p>
              <a:pPr algn="l" marL="647697" indent="-323848" lvl="1">
                <a:lnSpc>
                  <a:spcPts val="4199"/>
                </a:lnSpc>
                <a:buFont typeface="Arial"/>
                <a:buChar char="•"/>
              </a:pPr>
              <a:r>
                <a:rPr lang="en-US" b="true" sz="2999">
                  <a:solidFill>
                    <a:srgbClr val="0E2F5F"/>
                  </a:solidFill>
                  <a:latin typeface="Aileron Bold"/>
                  <a:ea typeface="Aileron Bold"/>
                  <a:cs typeface="Aileron Bold"/>
                  <a:sym typeface="Aileron Bold"/>
                </a:rPr>
                <a:t>In the initial step, the Log-Likelihood Ratios (LLRs) are assigned to the variable nodes. Following this, each variable node begins transmitting messages to its connected check nodes. These messages are computed using the following formula.</a:t>
              </a:r>
            </a:p>
          </p:txBody>
        </p:sp>
        <p:sp>
          <p:nvSpPr>
            <p:cNvPr name="TextBox 13" id="13"/>
            <p:cNvSpPr txBox="true"/>
            <p:nvPr/>
          </p:nvSpPr>
          <p:spPr>
            <a:xfrm rot="0">
              <a:off x="0" y="7360001"/>
              <a:ext cx="17846289" cy="3448051"/>
            </a:xfrm>
            <a:prstGeom prst="rect">
              <a:avLst/>
            </a:prstGeom>
          </p:spPr>
          <p:txBody>
            <a:bodyPr anchor="t" rtlCol="false" tIns="0" lIns="0" bIns="0" rIns="0">
              <a:spAutoFit/>
            </a:bodyPr>
            <a:lstStyle/>
            <a:p>
              <a:pPr algn="l" marL="647697" indent="-323848" lvl="1">
                <a:lnSpc>
                  <a:spcPts val="4199"/>
                </a:lnSpc>
                <a:spcBef>
                  <a:spcPct val="0"/>
                </a:spcBef>
                <a:buFont typeface="Arial"/>
                <a:buChar char="•"/>
              </a:pPr>
              <a:r>
                <a:rPr lang="en-US" b="true" sz="2999">
                  <a:solidFill>
                    <a:srgbClr val="0E2F5F"/>
                  </a:solidFill>
                  <a:latin typeface="Aileron Bold"/>
                  <a:ea typeface="Aileron Bold"/>
                  <a:cs typeface="Aileron Bold"/>
                  <a:sym typeface="Aileron Bold"/>
                </a:rPr>
                <a:t>But the using of that f</a:t>
              </a:r>
              <a:r>
                <a:rPr lang="en-US" b="true" sz="2999">
                  <a:solidFill>
                    <a:srgbClr val="0E2F5F"/>
                  </a:solidFill>
                  <a:latin typeface="Aileron Bold"/>
                  <a:ea typeface="Aileron Bold"/>
                  <a:cs typeface="Aileron Bold"/>
                  <a:sym typeface="Aileron Bold"/>
                </a:rPr>
                <a:t>ormula for each CN in various iterations makes the algorithm more complex.</a:t>
              </a:r>
            </a:p>
            <a:p>
              <a:pPr algn="l">
                <a:lnSpc>
                  <a:spcPts val="4199"/>
                </a:lnSpc>
                <a:spcBef>
                  <a:spcPct val="0"/>
                </a:spcBef>
              </a:pPr>
            </a:p>
            <a:p>
              <a:pPr algn="l" marL="647697" indent="-323848" lvl="1">
                <a:lnSpc>
                  <a:spcPts val="4199"/>
                </a:lnSpc>
                <a:spcBef>
                  <a:spcPct val="0"/>
                </a:spcBef>
                <a:buFont typeface="Arial"/>
                <a:buChar char="•"/>
              </a:pPr>
              <a:r>
                <a:rPr lang="en-US" b="true" sz="2999">
                  <a:solidFill>
                    <a:srgbClr val="0E2F5F"/>
                  </a:solidFill>
                  <a:latin typeface="Aileron Bold"/>
                  <a:ea typeface="Aileron Bold"/>
                  <a:cs typeface="Aileron Bold"/>
                  <a:sym typeface="Aileron Bold"/>
                </a:rPr>
                <a:t>To overcome the problem a Min-sum approximation can be used.</a:t>
              </a:r>
            </a:p>
            <a:p>
              <a:pPr algn="ctr">
                <a:lnSpc>
                  <a:spcPts val="4199"/>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4872614" y="360043"/>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 ALGORITHM IMPLEMENTATION</a:t>
            </a:r>
          </a:p>
        </p:txBody>
      </p:sp>
      <p:sp>
        <p:nvSpPr>
          <p:cNvPr name="TextBox 9" id="9"/>
          <p:cNvSpPr txBox="true"/>
          <p:nvPr/>
        </p:nvSpPr>
        <p:spPr>
          <a:xfrm rot="0">
            <a:off x="514350" y="2256842"/>
            <a:ext cx="17259300" cy="6372225"/>
          </a:xfrm>
          <a:prstGeom prst="rect">
            <a:avLst/>
          </a:prstGeom>
        </p:spPr>
        <p:txBody>
          <a:bodyPr anchor="t" rtlCol="false" tIns="0" lIns="0" bIns="0" rIns="0">
            <a:spAutoFit/>
          </a:bodyPr>
          <a:lstStyle/>
          <a:p>
            <a:pPr algn="l" marL="647700" indent="-323850"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To implement the algorithm we make the use of sparse parity check matrix. In this matrix each row denotes a CN and each column denotes a VN. The value 1 in the matrix for (i, j) represents the existence of and edge between ith check node and jth variable node.</a:t>
            </a:r>
          </a:p>
          <a:p>
            <a:pPr algn="l">
              <a:lnSpc>
                <a:spcPts val="4199"/>
              </a:lnSpc>
            </a:pPr>
          </a:p>
          <a:p>
            <a:pPr algn="l">
              <a:lnSpc>
                <a:spcPts val="4199"/>
              </a:lnSpc>
            </a:pPr>
          </a:p>
          <a:p>
            <a:pPr algn="l">
              <a:lnSpc>
                <a:spcPts val="4199"/>
              </a:lnSpc>
            </a:pPr>
          </a:p>
          <a:p>
            <a:pPr algn="l" marL="647700" indent="-323850"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We use this H matrix to create a storage matrix represented by the symbol L. In L matrix all all the places where H matrix has 1 is replaced by the LLR of the received signal and 0s are kept as it is.</a:t>
            </a:r>
          </a:p>
          <a:p>
            <a:pPr algn="l">
              <a:lnSpc>
                <a:spcPts val="4199"/>
              </a:lnSpc>
            </a:pPr>
          </a:p>
          <a:p>
            <a:pPr algn="l">
              <a:lnSpc>
                <a:spcPts val="419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4872614" y="360043"/>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 ALGORITHM IMPLEMENTATION</a:t>
            </a:r>
          </a:p>
        </p:txBody>
      </p:sp>
      <p:sp>
        <p:nvSpPr>
          <p:cNvPr name="TextBox 9" id="9"/>
          <p:cNvSpPr txBox="true"/>
          <p:nvPr/>
        </p:nvSpPr>
        <p:spPr>
          <a:xfrm rot="0">
            <a:off x="1192211" y="1640415"/>
            <a:ext cx="16230600" cy="8284845"/>
          </a:xfrm>
          <a:prstGeom prst="rect">
            <a:avLst/>
          </a:prstGeom>
        </p:spPr>
        <p:txBody>
          <a:bodyPr anchor="t" rtlCol="false" tIns="0" lIns="0" bIns="0" rIns="0">
            <a:spAutoFit/>
          </a:bodyPr>
          <a:lstStyle/>
          <a:p>
            <a:pPr algn="l" marL="647700" indent="-323850"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W</a:t>
            </a:r>
            <a:r>
              <a:rPr lang="en-US" b="true" sz="2999">
                <a:solidFill>
                  <a:srgbClr val="0E2F5F"/>
                </a:solidFill>
                <a:latin typeface="Libre Baskerville Bold"/>
                <a:ea typeface="Libre Baskerville Bold"/>
                <a:cs typeface="Libre Baskerville Bold"/>
                <a:sym typeface="Libre Baskerville Bold"/>
              </a:rPr>
              <a:t>e initiate the message passing between variable and check nodes by applying the min-sum algorithm on every row of the L matrix. i.e. replacing every non-zero value with the minimum of all the non-zero values except the one being replaced and multiplying with the suitable parity. The minimum most value is replaced by the second minimum value of all.</a:t>
            </a:r>
          </a:p>
          <a:p>
            <a:pPr algn="l">
              <a:lnSpc>
                <a:spcPts val="4199"/>
              </a:lnSpc>
            </a:pPr>
          </a:p>
          <a:p>
            <a:pPr algn="l" marL="647700" indent="-323850"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For sign of all bits, we find the overall sign of the row by multiplying all the signs in the row. Then, the new sign of each element is equal to (old sign) * (overall sign).</a:t>
            </a:r>
          </a:p>
          <a:p>
            <a:pPr algn="l">
              <a:lnSpc>
                <a:spcPts val="4199"/>
              </a:lnSpc>
            </a:pPr>
          </a:p>
          <a:p>
            <a:pPr algn="l" marL="647700" indent="-323850"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After this message passing from check node to variable node is done by adding the values present in a column for every column. This gives us the new LLR values which can be used to determine Ĉ and by checking if H*Ĉ equals zero or not we can tell if further iterations are required. </a:t>
            </a:r>
          </a:p>
          <a:p>
            <a:pPr algn="l">
              <a:lnSpc>
                <a:spcPts val="3359"/>
              </a:lnSpc>
            </a:pPr>
          </a:p>
          <a:p>
            <a:pPr algn="l">
              <a:lnSpc>
                <a:spcPts val="335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4872614" y="360043"/>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EXAMPLE</a:t>
            </a:r>
          </a:p>
        </p:txBody>
      </p:sp>
      <p:grpSp>
        <p:nvGrpSpPr>
          <p:cNvPr name="Group 9" id="9"/>
          <p:cNvGrpSpPr/>
          <p:nvPr/>
        </p:nvGrpSpPr>
        <p:grpSpPr>
          <a:xfrm rot="0">
            <a:off x="1181100" y="1960267"/>
            <a:ext cx="17106900" cy="8204054"/>
            <a:chOff x="0" y="0"/>
            <a:chExt cx="22809200" cy="10938739"/>
          </a:xfrm>
        </p:grpSpPr>
        <p:sp>
          <p:nvSpPr>
            <p:cNvPr name="Freeform 10" id="10"/>
            <p:cNvSpPr/>
            <p:nvPr/>
          </p:nvSpPr>
          <p:spPr>
            <a:xfrm flipH="false" flipV="false" rot="0">
              <a:off x="5426727" y="888786"/>
              <a:ext cx="9571958" cy="2378350"/>
            </a:xfrm>
            <a:custGeom>
              <a:avLst/>
              <a:gdLst/>
              <a:ahLst/>
              <a:cxnLst/>
              <a:rect r="r" b="b" t="t" l="l"/>
              <a:pathLst>
                <a:path h="2378350" w="9571958">
                  <a:moveTo>
                    <a:pt x="0" y="0"/>
                  </a:moveTo>
                  <a:lnTo>
                    <a:pt x="9571958" y="0"/>
                  </a:lnTo>
                  <a:lnTo>
                    <a:pt x="9571958" y="2378350"/>
                  </a:lnTo>
                  <a:lnTo>
                    <a:pt x="0" y="2378350"/>
                  </a:lnTo>
                  <a:lnTo>
                    <a:pt x="0" y="0"/>
                  </a:lnTo>
                  <a:close/>
                </a:path>
              </a:pathLst>
            </a:custGeom>
            <a:blipFill>
              <a:blip r:embed="rId8"/>
              <a:stretch>
                <a:fillRect l="-433" t="-4412" r="-433" b="0"/>
              </a:stretch>
            </a:blipFill>
          </p:spPr>
        </p:sp>
        <p:sp>
          <p:nvSpPr>
            <p:cNvPr name="Freeform 11" id="11"/>
            <p:cNvSpPr/>
            <p:nvPr/>
          </p:nvSpPr>
          <p:spPr>
            <a:xfrm flipH="false" flipV="false" rot="0">
              <a:off x="5616416" y="4180214"/>
              <a:ext cx="13283621" cy="685833"/>
            </a:xfrm>
            <a:custGeom>
              <a:avLst/>
              <a:gdLst/>
              <a:ahLst/>
              <a:cxnLst/>
              <a:rect r="r" b="b" t="t" l="l"/>
              <a:pathLst>
                <a:path h="685833" w="13283621">
                  <a:moveTo>
                    <a:pt x="0" y="0"/>
                  </a:moveTo>
                  <a:lnTo>
                    <a:pt x="13283622" y="0"/>
                  </a:lnTo>
                  <a:lnTo>
                    <a:pt x="13283622" y="685833"/>
                  </a:lnTo>
                  <a:lnTo>
                    <a:pt x="0" y="685833"/>
                  </a:lnTo>
                  <a:lnTo>
                    <a:pt x="0" y="0"/>
                  </a:lnTo>
                  <a:close/>
                </a:path>
              </a:pathLst>
            </a:custGeom>
            <a:blipFill>
              <a:blip r:embed="rId9"/>
              <a:stretch>
                <a:fillRect l="-7617" t="-100596" r="0" b="-137415"/>
              </a:stretch>
            </a:blipFill>
          </p:spPr>
        </p:sp>
        <p:sp>
          <p:nvSpPr>
            <p:cNvPr name="Freeform 12" id="12"/>
            <p:cNvSpPr/>
            <p:nvPr/>
          </p:nvSpPr>
          <p:spPr>
            <a:xfrm flipH="false" flipV="false" rot="-5527730">
              <a:off x="7791714" y="380251"/>
              <a:ext cx="4841983" cy="16894248"/>
            </a:xfrm>
            <a:custGeom>
              <a:avLst/>
              <a:gdLst/>
              <a:ahLst/>
              <a:cxnLst/>
              <a:rect r="r" b="b" t="t" l="l"/>
              <a:pathLst>
                <a:path h="16894248" w="4841983">
                  <a:moveTo>
                    <a:pt x="4841983" y="156861"/>
                  </a:moveTo>
                  <a:lnTo>
                    <a:pt x="4219813" y="16894248"/>
                  </a:lnTo>
                  <a:lnTo>
                    <a:pt x="0" y="16737387"/>
                  </a:lnTo>
                  <a:lnTo>
                    <a:pt x="622171" y="0"/>
                  </a:lnTo>
                  <a:lnTo>
                    <a:pt x="4841983" y="156861"/>
                  </a:lnTo>
                  <a:close/>
                </a:path>
              </a:pathLst>
            </a:custGeom>
            <a:blipFill>
              <a:blip r:embed="rId10"/>
              <a:stretch>
                <a:fillRect l="-144119" t="-22530" r="-87778" b="-3879"/>
              </a:stretch>
            </a:blipFill>
          </p:spPr>
        </p:sp>
        <p:sp>
          <p:nvSpPr>
            <p:cNvPr name="TextBox 13" id="13"/>
            <p:cNvSpPr txBox="true"/>
            <p:nvPr/>
          </p:nvSpPr>
          <p:spPr>
            <a:xfrm rot="0">
              <a:off x="0" y="-47625"/>
              <a:ext cx="11232833" cy="644526"/>
            </a:xfrm>
            <a:prstGeom prst="rect">
              <a:avLst/>
            </a:prstGeom>
          </p:spPr>
          <p:txBody>
            <a:bodyPr anchor="t" rtlCol="false" tIns="0" lIns="0" bIns="0" rIns="0">
              <a:spAutoFit/>
            </a:bodyPr>
            <a:lstStyle/>
            <a:p>
              <a:pPr algn="l" marL="647697" indent="-323848"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We take the following sparse H matrix.</a:t>
              </a:r>
            </a:p>
          </p:txBody>
        </p:sp>
        <p:sp>
          <p:nvSpPr>
            <p:cNvPr name="TextBox 14" id="14"/>
            <p:cNvSpPr txBox="true"/>
            <p:nvPr/>
          </p:nvSpPr>
          <p:spPr>
            <a:xfrm rot="0">
              <a:off x="0" y="4189772"/>
              <a:ext cx="5309235" cy="6762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E2F5F"/>
                  </a:solidFill>
                  <a:latin typeface="Aileron Bold"/>
                  <a:ea typeface="Aileron Bold"/>
                  <a:cs typeface="Aileron Bold"/>
                  <a:sym typeface="Aileron Bold"/>
                </a:rPr>
                <a:t>Let the r matrix be:</a:t>
              </a:r>
            </a:p>
          </p:txBody>
        </p:sp>
        <p:sp>
          <p:nvSpPr>
            <p:cNvPr name="TextBox 15" id="15"/>
            <p:cNvSpPr txBox="true"/>
            <p:nvPr/>
          </p:nvSpPr>
          <p:spPr>
            <a:xfrm rot="0">
              <a:off x="0" y="5061836"/>
              <a:ext cx="22809200" cy="13874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E2F5F"/>
                  </a:solidFill>
                  <a:latin typeface="Aileron Bold"/>
                  <a:ea typeface="Aileron Bold"/>
                  <a:cs typeface="Aileron Bold"/>
                  <a:sym typeface="Aileron Bold"/>
                </a:rPr>
                <a:t>This received vector r, is in the form of LLRs. So we now make the storage matrix L as follows, by plugging the values of ri s in the ith column of H matrix having non zero value:</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4872614" y="360043"/>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EXAMPLE</a:t>
            </a:r>
          </a:p>
        </p:txBody>
      </p:sp>
      <p:grpSp>
        <p:nvGrpSpPr>
          <p:cNvPr name="Group 9" id="9"/>
          <p:cNvGrpSpPr/>
          <p:nvPr/>
        </p:nvGrpSpPr>
        <p:grpSpPr>
          <a:xfrm rot="0">
            <a:off x="1190625" y="1960267"/>
            <a:ext cx="17097375" cy="8031779"/>
            <a:chOff x="0" y="0"/>
            <a:chExt cx="22796500" cy="10709039"/>
          </a:xfrm>
        </p:grpSpPr>
        <p:sp>
          <p:nvSpPr>
            <p:cNvPr name="Freeform 10" id="10"/>
            <p:cNvSpPr/>
            <p:nvPr/>
          </p:nvSpPr>
          <p:spPr>
            <a:xfrm flipH="false" flipV="false" rot="0">
              <a:off x="3778622" y="3887333"/>
              <a:ext cx="12303664" cy="1490244"/>
            </a:xfrm>
            <a:custGeom>
              <a:avLst/>
              <a:gdLst/>
              <a:ahLst/>
              <a:cxnLst/>
              <a:rect r="r" b="b" t="t" l="l"/>
              <a:pathLst>
                <a:path h="1490244" w="12303664">
                  <a:moveTo>
                    <a:pt x="0" y="0"/>
                  </a:moveTo>
                  <a:lnTo>
                    <a:pt x="12303664" y="0"/>
                  </a:lnTo>
                  <a:lnTo>
                    <a:pt x="12303664" y="1490244"/>
                  </a:lnTo>
                  <a:lnTo>
                    <a:pt x="0" y="1490244"/>
                  </a:lnTo>
                  <a:lnTo>
                    <a:pt x="0" y="0"/>
                  </a:lnTo>
                  <a:close/>
                </a:path>
              </a:pathLst>
            </a:custGeom>
            <a:blipFill>
              <a:blip r:embed="rId8"/>
              <a:stretch>
                <a:fillRect l="-29832" t="-1252891" r="-31171" b="-413582"/>
              </a:stretch>
            </a:blipFill>
          </p:spPr>
        </p:sp>
        <p:sp>
          <p:nvSpPr>
            <p:cNvPr name="Freeform 11" id="11"/>
            <p:cNvSpPr/>
            <p:nvPr/>
          </p:nvSpPr>
          <p:spPr>
            <a:xfrm flipH="false" flipV="false" rot="0">
              <a:off x="3778622" y="6607818"/>
              <a:ext cx="12303664" cy="4101221"/>
            </a:xfrm>
            <a:custGeom>
              <a:avLst/>
              <a:gdLst/>
              <a:ahLst/>
              <a:cxnLst/>
              <a:rect r="r" b="b" t="t" l="l"/>
              <a:pathLst>
                <a:path h="4101221" w="12303664">
                  <a:moveTo>
                    <a:pt x="0" y="0"/>
                  </a:moveTo>
                  <a:lnTo>
                    <a:pt x="12303664" y="0"/>
                  </a:lnTo>
                  <a:lnTo>
                    <a:pt x="12303664" y="4101221"/>
                  </a:lnTo>
                  <a:lnTo>
                    <a:pt x="0" y="4101221"/>
                  </a:lnTo>
                  <a:lnTo>
                    <a:pt x="0" y="0"/>
                  </a:lnTo>
                  <a:close/>
                </a:path>
              </a:pathLst>
            </a:custGeom>
            <a:blipFill>
              <a:blip r:embed="rId8"/>
              <a:stretch>
                <a:fillRect l="-7195" t="-224525" r="-10111" b="-143143"/>
              </a:stretch>
            </a:blipFill>
          </p:spPr>
        </p:sp>
        <p:sp>
          <p:nvSpPr>
            <p:cNvPr name="TextBox 12" id="12"/>
            <p:cNvSpPr txBox="true"/>
            <p:nvPr/>
          </p:nvSpPr>
          <p:spPr>
            <a:xfrm rot="0">
              <a:off x="0" y="-47625"/>
              <a:ext cx="22796500" cy="3438526"/>
            </a:xfrm>
            <a:prstGeom prst="rect">
              <a:avLst/>
            </a:prstGeom>
          </p:spPr>
          <p:txBody>
            <a:bodyPr anchor="t" rtlCol="false" tIns="0" lIns="0" bIns="0" rIns="0">
              <a:spAutoFit/>
            </a:bodyPr>
            <a:lstStyle/>
            <a:p>
              <a:pPr algn="l" marL="647697" indent="-323848"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Min1 and min2 (in absolute terms) for first row of L are, 0.1 and 0.5 resp.</a:t>
              </a:r>
            </a:p>
            <a:p>
              <a:pPr algn="l">
                <a:lnSpc>
                  <a:spcPts val="4199"/>
                </a:lnSpc>
              </a:pPr>
            </a:p>
            <a:p>
              <a:pPr algn="l" marL="647697" indent="-323848"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Replacing all the non zero values with min1 except the one with min1 and replacing it with min2. Also since the sign we get by multiplying all value is -1, we flip the sign for each value. So we get the following as per our first row of L:</a:t>
              </a:r>
              <a:r>
                <a:rPr lang="en-US" b="true" sz="2999">
                  <a:solidFill>
                    <a:srgbClr val="0E2F5F"/>
                  </a:solidFill>
                  <a:latin typeface="Libre Baskerville Bold"/>
                  <a:ea typeface="Libre Baskerville Bold"/>
                  <a:cs typeface="Libre Baskerville Bold"/>
                  <a:sym typeface="Libre Baskerville Bold"/>
                </a:rPr>
                <a:t> </a:t>
              </a:r>
            </a:p>
          </p:txBody>
        </p:sp>
        <p:sp>
          <p:nvSpPr>
            <p:cNvPr name="TextBox 13" id="13"/>
            <p:cNvSpPr txBox="true"/>
            <p:nvPr/>
          </p:nvSpPr>
          <p:spPr>
            <a:xfrm rot="0">
              <a:off x="0" y="5807335"/>
              <a:ext cx="15270638" cy="6762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E2F5F"/>
                  </a:solidFill>
                  <a:latin typeface="Aileron Bold"/>
                  <a:ea typeface="Aileron Bold"/>
                  <a:cs typeface="Aileron Bold"/>
                  <a:sym typeface="Aileron Bold"/>
                </a:rPr>
                <a:t>Performing minsum algorithm iteratively, we finally get L as: </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4872614" y="360043"/>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EXAMPLE</a:t>
            </a:r>
          </a:p>
        </p:txBody>
      </p:sp>
      <p:grpSp>
        <p:nvGrpSpPr>
          <p:cNvPr name="Group 9" id="9"/>
          <p:cNvGrpSpPr/>
          <p:nvPr/>
        </p:nvGrpSpPr>
        <p:grpSpPr>
          <a:xfrm rot="0">
            <a:off x="1190625" y="1960267"/>
            <a:ext cx="17097375" cy="7699529"/>
            <a:chOff x="0" y="0"/>
            <a:chExt cx="22796500" cy="10266039"/>
          </a:xfrm>
        </p:grpSpPr>
        <p:sp>
          <p:nvSpPr>
            <p:cNvPr name="Freeform 10" id="10"/>
            <p:cNvSpPr/>
            <p:nvPr/>
          </p:nvSpPr>
          <p:spPr>
            <a:xfrm flipH="false" flipV="false" rot="0">
              <a:off x="4116204" y="2970604"/>
              <a:ext cx="11853197" cy="1515107"/>
            </a:xfrm>
            <a:custGeom>
              <a:avLst/>
              <a:gdLst/>
              <a:ahLst/>
              <a:cxnLst/>
              <a:rect r="r" b="b" t="t" l="l"/>
              <a:pathLst>
                <a:path h="1515107" w="11853197">
                  <a:moveTo>
                    <a:pt x="0" y="0"/>
                  </a:moveTo>
                  <a:lnTo>
                    <a:pt x="11853198" y="0"/>
                  </a:lnTo>
                  <a:lnTo>
                    <a:pt x="11853198" y="1515107"/>
                  </a:lnTo>
                  <a:lnTo>
                    <a:pt x="0" y="1515107"/>
                  </a:lnTo>
                  <a:lnTo>
                    <a:pt x="0" y="0"/>
                  </a:lnTo>
                  <a:close/>
                </a:path>
              </a:pathLst>
            </a:custGeom>
            <a:blipFill>
              <a:blip r:embed="rId8"/>
              <a:stretch>
                <a:fillRect l="-4006" t="-754736" r="-1151" b="-238542"/>
              </a:stretch>
            </a:blipFill>
          </p:spPr>
        </p:sp>
        <p:sp>
          <p:nvSpPr>
            <p:cNvPr name="Freeform 11" id="11"/>
            <p:cNvSpPr/>
            <p:nvPr/>
          </p:nvSpPr>
          <p:spPr>
            <a:xfrm flipH="false" flipV="false" rot="0">
              <a:off x="4116204" y="6235951"/>
              <a:ext cx="11853197" cy="4030087"/>
            </a:xfrm>
            <a:custGeom>
              <a:avLst/>
              <a:gdLst/>
              <a:ahLst/>
              <a:cxnLst/>
              <a:rect r="r" b="b" t="t" l="l"/>
              <a:pathLst>
                <a:path h="4030087" w="11853197">
                  <a:moveTo>
                    <a:pt x="0" y="0"/>
                  </a:moveTo>
                  <a:lnTo>
                    <a:pt x="11853198" y="0"/>
                  </a:lnTo>
                  <a:lnTo>
                    <a:pt x="11853198" y="4030088"/>
                  </a:lnTo>
                  <a:lnTo>
                    <a:pt x="0" y="4030088"/>
                  </a:lnTo>
                  <a:lnTo>
                    <a:pt x="0" y="0"/>
                  </a:lnTo>
                  <a:close/>
                </a:path>
              </a:pathLst>
            </a:custGeom>
            <a:blipFill>
              <a:blip r:embed="rId8"/>
              <a:stretch>
                <a:fillRect l="-45382" t="-232055" r="-4331" b="-253110"/>
              </a:stretch>
            </a:blipFill>
          </p:spPr>
        </p:sp>
        <p:sp>
          <p:nvSpPr>
            <p:cNvPr name="TextBox 12" id="12"/>
            <p:cNvSpPr txBox="true"/>
            <p:nvPr/>
          </p:nvSpPr>
          <p:spPr>
            <a:xfrm rot="0">
              <a:off x="0" y="-47625"/>
              <a:ext cx="22796500" cy="3438526"/>
            </a:xfrm>
            <a:prstGeom prst="rect">
              <a:avLst/>
            </a:prstGeom>
          </p:spPr>
          <p:txBody>
            <a:bodyPr anchor="t" rtlCol="false" tIns="0" lIns="0" bIns="0" rIns="0">
              <a:spAutoFit/>
            </a:bodyPr>
            <a:lstStyle/>
            <a:p>
              <a:pPr algn="l" marL="647697" indent="-323848"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Now to get the belief of that bit,, we calculate the total sum in each column with the received bit.</a:t>
              </a:r>
            </a:p>
            <a:p>
              <a:pPr algn="l">
                <a:lnSpc>
                  <a:spcPts val="4199"/>
                </a:lnSpc>
              </a:pPr>
            </a:p>
            <a:p>
              <a:pPr algn="l" marL="647697" indent="-323848" lvl="1">
                <a:lnSpc>
                  <a:spcPts val="4199"/>
                </a:lnSpc>
                <a:buFont typeface="Arial"/>
                <a:buChar char="•"/>
              </a:pPr>
              <a:r>
                <a:rPr lang="en-US" b="true" sz="2999">
                  <a:solidFill>
                    <a:srgbClr val="0E2F5F"/>
                  </a:solidFill>
                  <a:latin typeface="Libre Baskerville Bold"/>
                  <a:ea typeface="Libre Baskerville Bold"/>
                  <a:cs typeface="Libre Baskerville Bold"/>
                  <a:sym typeface="Libre Baskerville Bold"/>
                </a:rPr>
                <a:t>The updated belief after first iteration is;</a:t>
              </a:r>
            </a:p>
            <a:p>
              <a:pPr algn="l">
                <a:lnSpc>
                  <a:spcPts val="4199"/>
                </a:lnSpc>
              </a:pPr>
            </a:p>
          </p:txBody>
        </p:sp>
      </p:grpSp>
      <p:sp>
        <p:nvSpPr>
          <p:cNvPr name="TextBox 13" id="13"/>
          <p:cNvSpPr txBox="true"/>
          <p:nvPr/>
        </p:nvSpPr>
        <p:spPr>
          <a:xfrm rot="0">
            <a:off x="1190625" y="5787600"/>
            <a:ext cx="11326773" cy="468630"/>
          </a:xfrm>
          <a:prstGeom prst="rect">
            <a:avLst/>
          </a:prstGeom>
        </p:spPr>
        <p:txBody>
          <a:bodyPr anchor="t" rtlCol="false" tIns="0" lIns="0" bIns="0" rIns="0">
            <a:spAutoFit/>
          </a:bodyPr>
          <a:lstStyle/>
          <a:p>
            <a:pPr algn="ctr" marL="647700" indent="-323850" lvl="1">
              <a:lnSpc>
                <a:spcPts val="3810"/>
              </a:lnSpc>
              <a:buFont typeface="Arial"/>
              <a:buChar char="•"/>
            </a:pPr>
            <a:r>
              <a:rPr lang="en-US" b="true" sz="3000">
                <a:solidFill>
                  <a:srgbClr val="0E2F5F"/>
                </a:solidFill>
                <a:latin typeface="Libre Baskerville Bold"/>
                <a:ea typeface="Libre Baskerville Bold"/>
                <a:cs typeface="Libre Baskerville Bold"/>
                <a:sym typeface="Libre Baskerville Bold"/>
              </a:rPr>
              <a:t>For the updated L : New entry = Total sum - Old entry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268420" y="5806650"/>
            <a:ext cx="5050544" cy="6434971"/>
            <a:chOff x="0" y="0"/>
            <a:chExt cx="6734058" cy="8579962"/>
          </a:xfrm>
        </p:grpSpPr>
        <p:sp>
          <p:nvSpPr>
            <p:cNvPr name="Freeform 5" id="5"/>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4872614" y="360043"/>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EXAMPLE</a:t>
            </a:r>
          </a:p>
        </p:txBody>
      </p:sp>
      <p:sp>
        <p:nvSpPr>
          <p:cNvPr name="TextBox 9" id="9"/>
          <p:cNvSpPr txBox="true"/>
          <p:nvPr/>
        </p:nvSpPr>
        <p:spPr>
          <a:xfrm rot="0">
            <a:off x="1674536" y="1955757"/>
            <a:ext cx="8326755" cy="468630"/>
          </a:xfrm>
          <a:prstGeom prst="rect">
            <a:avLst/>
          </a:prstGeom>
        </p:spPr>
        <p:txBody>
          <a:bodyPr anchor="t" rtlCol="false" tIns="0" lIns="0" bIns="0" rIns="0">
            <a:spAutoFit/>
          </a:bodyPr>
          <a:lstStyle/>
          <a:p>
            <a:pPr algn="ctr" marL="647700" indent="-323850" lvl="1">
              <a:lnSpc>
                <a:spcPts val="3810"/>
              </a:lnSpc>
              <a:buFont typeface="Arial"/>
              <a:buChar char="•"/>
            </a:pPr>
            <a:r>
              <a:rPr lang="en-US" b="true" sz="3000">
                <a:solidFill>
                  <a:srgbClr val="0E2F5F"/>
                </a:solidFill>
                <a:latin typeface="Libre Baskerville Bold"/>
                <a:ea typeface="Libre Baskerville Bold"/>
                <a:cs typeface="Libre Baskerville Bold"/>
                <a:sym typeface="Libre Baskerville Bold"/>
              </a:rPr>
              <a:t>We then estimate c following the rule::</a:t>
            </a:r>
          </a:p>
        </p:txBody>
      </p:sp>
      <p:grpSp>
        <p:nvGrpSpPr>
          <p:cNvPr name="Group 10" id="10"/>
          <p:cNvGrpSpPr/>
          <p:nvPr/>
        </p:nvGrpSpPr>
        <p:grpSpPr>
          <a:xfrm rot="0">
            <a:off x="1674536" y="2663916"/>
            <a:ext cx="14522935" cy="3405414"/>
            <a:chOff x="0" y="0"/>
            <a:chExt cx="19363913" cy="4540552"/>
          </a:xfrm>
        </p:grpSpPr>
        <p:sp>
          <p:nvSpPr>
            <p:cNvPr name="Freeform 11" id="11"/>
            <p:cNvSpPr/>
            <p:nvPr/>
          </p:nvSpPr>
          <p:spPr>
            <a:xfrm flipH="false" flipV="false" rot="0">
              <a:off x="4819743" y="0"/>
              <a:ext cx="6703941" cy="1926881"/>
            </a:xfrm>
            <a:custGeom>
              <a:avLst/>
              <a:gdLst/>
              <a:ahLst/>
              <a:cxnLst/>
              <a:rect r="r" b="b" t="t" l="l"/>
              <a:pathLst>
                <a:path h="1926881" w="6703941">
                  <a:moveTo>
                    <a:pt x="0" y="0"/>
                  </a:moveTo>
                  <a:lnTo>
                    <a:pt x="6703941" y="0"/>
                  </a:lnTo>
                  <a:lnTo>
                    <a:pt x="6703941" y="1926881"/>
                  </a:lnTo>
                  <a:lnTo>
                    <a:pt x="0" y="1926881"/>
                  </a:lnTo>
                  <a:lnTo>
                    <a:pt x="0" y="0"/>
                  </a:lnTo>
                  <a:close/>
                </a:path>
              </a:pathLst>
            </a:custGeom>
            <a:blipFill>
              <a:blip r:embed="rId8"/>
              <a:stretch>
                <a:fillRect l="0" t="0" r="0" b="0"/>
              </a:stretch>
            </a:blipFill>
          </p:spPr>
        </p:sp>
        <p:sp>
          <p:nvSpPr>
            <p:cNvPr name="TextBox 12" id="12"/>
            <p:cNvSpPr txBox="true"/>
            <p:nvPr/>
          </p:nvSpPr>
          <p:spPr>
            <a:xfrm rot="0">
              <a:off x="0" y="3287062"/>
              <a:ext cx="19363913" cy="1253490"/>
            </a:xfrm>
            <a:prstGeom prst="rect">
              <a:avLst/>
            </a:prstGeom>
          </p:spPr>
          <p:txBody>
            <a:bodyPr anchor="t" rtlCol="false" tIns="0" lIns="0" bIns="0" rIns="0">
              <a:spAutoFit/>
            </a:bodyPr>
            <a:lstStyle/>
            <a:p>
              <a:pPr algn="l" marL="647700" indent="-323850" lvl="1">
                <a:lnSpc>
                  <a:spcPts val="3810"/>
                </a:lnSpc>
                <a:buFont typeface="Arial"/>
                <a:buChar char="•"/>
              </a:pPr>
              <a:r>
                <a:rPr lang="en-US" b="true" sz="3000">
                  <a:solidFill>
                    <a:srgbClr val="0E2F5F"/>
                  </a:solidFill>
                  <a:latin typeface="Libre Baskerville Bold"/>
                  <a:ea typeface="Libre Baskerville Bold"/>
                  <a:cs typeface="Libre Baskerville Bold"/>
                  <a:sym typeface="Libre Baskerville Bold"/>
                </a:rPr>
                <a:t>Compare this obtained c with the original message to check if it is decoded successfully or not. If not still, then we continue the loop.</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68420" y="5806650"/>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36521" y="3307946"/>
            <a:ext cx="2594369" cy="4588246"/>
            <a:chOff x="0" y="0"/>
            <a:chExt cx="683291" cy="1208427"/>
          </a:xfrm>
        </p:grpSpPr>
        <p:sp>
          <p:nvSpPr>
            <p:cNvPr name="Freeform 8" id="8"/>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9" id="9"/>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3204076" y="1028700"/>
            <a:ext cx="4055224" cy="2826827"/>
            <a:chOff x="0" y="0"/>
            <a:chExt cx="5406965" cy="3769102"/>
          </a:xfrm>
        </p:grpSpPr>
        <p:sp>
          <p:nvSpPr>
            <p:cNvPr name="Freeform 11" id="11"/>
            <p:cNvSpPr/>
            <p:nvPr/>
          </p:nvSpPr>
          <p:spPr>
            <a:xfrm flipH="false" flipV="false" rot="0">
              <a:off x="2014388" y="376526"/>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0" y="1161481"/>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1092" y="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4" id="14"/>
          <p:cNvSpPr txBox="true"/>
          <p:nvPr/>
        </p:nvSpPr>
        <p:spPr>
          <a:xfrm rot="0">
            <a:off x="3086100" y="2867246"/>
            <a:ext cx="11834500" cy="4371532"/>
          </a:xfrm>
          <a:prstGeom prst="rect">
            <a:avLst/>
          </a:prstGeom>
        </p:spPr>
        <p:txBody>
          <a:bodyPr anchor="t" rtlCol="false" tIns="0" lIns="0" bIns="0" rIns="0">
            <a:spAutoFit/>
          </a:bodyPr>
          <a:lstStyle/>
          <a:p>
            <a:pPr algn="ctr">
              <a:lnSpc>
                <a:spcPts val="8426"/>
              </a:lnSpc>
            </a:pPr>
            <a:r>
              <a:rPr lang="en-US" sz="6634" b="true">
                <a:solidFill>
                  <a:srgbClr val="000000"/>
                </a:solidFill>
                <a:latin typeface="Akzidenz-Grotesk Bold"/>
                <a:ea typeface="Akzidenz-Grotesk Bold"/>
                <a:cs typeface="Akzidenz-Grotesk Bold"/>
                <a:sym typeface="Akzidenz-Grotesk Bold"/>
              </a:rPr>
              <a:t>Results of Hard Decision Decoding</a:t>
            </a:r>
          </a:p>
          <a:p>
            <a:pPr algn="ctr">
              <a:lnSpc>
                <a:spcPts val="8426"/>
              </a:lnSpc>
            </a:pPr>
            <a:r>
              <a:rPr lang="en-US" sz="6634" b="true">
                <a:solidFill>
                  <a:srgbClr val="000000"/>
                </a:solidFill>
                <a:latin typeface="Akzidenz-Grotesk Bold"/>
                <a:ea typeface="Akzidenz-Grotesk Bold"/>
                <a:cs typeface="Akzidenz-Grotesk Bold"/>
                <a:sym typeface="Akzidenz-Grotesk Bold"/>
              </a:rPr>
              <a:t>for Matrix</a:t>
            </a:r>
          </a:p>
          <a:p>
            <a:pPr algn="ctr">
              <a:lnSpc>
                <a:spcPts val="8426"/>
              </a:lnSpc>
              <a:spcBef>
                <a:spcPct val="0"/>
              </a:spcBef>
            </a:pPr>
            <a:r>
              <a:rPr lang="en-US" b="true" sz="6634">
                <a:solidFill>
                  <a:srgbClr val="000000"/>
                </a:solidFill>
                <a:latin typeface="Akzidenz-Grotesk Bold"/>
                <a:ea typeface="Akzidenz-Grotesk Bold"/>
                <a:cs typeface="Akzidenz-Grotesk Bold"/>
                <a:sym typeface="Akzidenz-Grotesk Bold"/>
              </a:rPr>
              <a:t>NR_2_6_52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2027674" y="3241271"/>
            <a:ext cx="5640710" cy="5857147"/>
          </a:xfrm>
          <a:prstGeom prst="rect">
            <a:avLst/>
          </a:prstGeom>
        </p:spPr>
        <p:txBody>
          <a:bodyPr anchor="t" rtlCol="false" tIns="0" lIns="0" bIns="0" rIns="0">
            <a:spAutoFit/>
          </a:bodyPr>
          <a:lstStyle/>
          <a:p>
            <a:pPr algn="l" marL="653892" indent="-326946" lvl="1">
              <a:lnSpc>
                <a:spcPts val="4240"/>
              </a:lnSpc>
              <a:buFont typeface="Arial"/>
              <a:buChar char="•"/>
            </a:pPr>
            <a:r>
              <a:rPr lang="en-US" sz="3028" spc="215">
                <a:solidFill>
                  <a:srgbClr val="0E2F5F"/>
                </a:solidFill>
                <a:latin typeface="Glacial Indifference"/>
                <a:ea typeface="Glacial Indifference"/>
                <a:cs typeface="Glacial Indifference"/>
                <a:sym typeface="Glacial Indifference"/>
              </a:rPr>
              <a:t>Brief Introduction about LDPC codes and 5G NR</a:t>
            </a:r>
          </a:p>
          <a:p>
            <a:pPr algn="l" marL="653892" indent="-326946" lvl="1">
              <a:lnSpc>
                <a:spcPts val="4240"/>
              </a:lnSpc>
              <a:buFont typeface="Arial"/>
              <a:buChar char="•"/>
            </a:pPr>
            <a:r>
              <a:rPr lang="en-US" sz="3028" spc="215">
                <a:solidFill>
                  <a:srgbClr val="0E2F5F"/>
                </a:solidFill>
                <a:latin typeface="Glacial Indifference"/>
                <a:ea typeface="Glacial Indifference"/>
                <a:cs typeface="Glacial Indifference"/>
                <a:sym typeface="Glacial Indifference"/>
              </a:rPr>
              <a:t>Base Graph Analysis</a:t>
            </a:r>
          </a:p>
          <a:p>
            <a:pPr algn="l" marL="653892" indent="-326946" lvl="1">
              <a:lnSpc>
                <a:spcPts val="4240"/>
              </a:lnSpc>
              <a:buFont typeface="Arial"/>
              <a:buChar char="•"/>
            </a:pPr>
            <a:r>
              <a:rPr lang="en-US" sz="3028" spc="215">
                <a:solidFill>
                  <a:srgbClr val="0E2F5F"/>
                </a:solidFill>
                <a:latin typeface="Glacial Indifference"/>
                <a:ea typeface="Glacial Indifference"/>
                <a:cs typeface="Glacial Indifference"/>
                <a:sym typeface="Glacial Indifference"/>
              </a:rPr>
              <a:t>Parity Check Matrix from the Base graph</a:t>
            </a:r>
          </a:p>
          <a:p>
            <a:pPr algn="l" marL="653892" indent="-326946" lvl="1">
              <a:lnSpc>
                <a:spcPts val="4240"/>
              </a:lnSpc>
              <a:buFont typeface="Arial"/>
              <a:buChar char="•"/>
            </a:pPr>
            <a:r>
              <a:rPr lang="en-US" sz="3028" spc="215">
                <a:solidFill>
                  <a:srgbClr val="0E2F5F"/>
                </a:solidFill>
                <a:latin typeface="Glacial Indifference"/>
                <a:ea typeface="Glacial Indifference"/>
                <a:cs typeface="Glacial Indifference"/>
                <a:sym typeface="Glacial Indifference"/>
              </a:rPr>
              <a:t>Rate Matching</a:t>
            </a:r>
          </a:p>
          <a:p>
            <a:pPr algn="l" marL="653892" indent="-326946" lvl="1">
              <a:lnSpc>
                <a:spcPts val="4240"/>
              </a:lnSpc>
              <a:buFont typeface="Arial"/>
              <a:buChar char="•"/>
            </a:pPr>
            <a:r>
              <a:rPr lang="en-US" sz="3028" spc="215">
                <a:solidFill>
                  <a:srgbClr val="0E2F5F"/>
                </a:solidFill>
                <a:latin typeface="Glacial Indifference"/>
                <a:ea typeface="Glacial Indifference"/>
                <a:cs typeface="Glacial Indifference"/>
                <a:sym typeface="Glacial Indifference"/>
              </a:rPr>
              <a:t>Encoding</a:t>
            </a:r>
          </a:p>
          <a:p>
            <a:pPr algn="l" marL="653892" indent="-326946" lvl="1">
              <a:lnSpc>
                <a:spcPts val="4240"/>
              </a:lnSpc>
              <a:buFont typeface="Arial"/>
              <a:buChar char="•"/>
            </a:pPr>
            <a:r>
              <a:rPr lang="en-US" sz="3028" spc="215">
                <a:solidFill>
                  <a:srgbClr val="0E2F5F"/>
                </a:solidFill>
                <a:latin typeface="Glacial Indifference"/>
                <a:ea typeface="Glacial Indifference"/>
                <a:cs typeface="Glacial Indifference"/>
                <a:sym typeface="Glacial Indifference"/>
              </a:rPr>
              <a:t>Hard Decision Decoding</a:t>
            </a:r>
          </a:p>
          <a:p>
            <a:pPr algn="l" marL="653892" indent="-326946" lvl="1">
              <a:lnSpc>
                <a:spcPts val="4240"/>
              </a:lnSpc>
              <a:buFont typeface="Arial"/>
              <a:buChar char="•"/>
            </a:pPr>
            <a:r>
              <a:rPr lang="en-US" sz="3028" spc="215" strike="noStrike" u="none">
                <a:solidFill>
                  <a:srgbClr val="0E2F5F"/>
                </a:solidFill>
                <a:latin typeface="Glacial Indifference"/>
                <a:ea typeface="Glacial Indifference"/>
                <a:cs typeface="Glacial Indifference"/>
                <a:sym typeface="Glacial Indifference"/>
              </a:rPr>
              <a:t>Soft Decision Decoding</a:t>
            </a:r>
          </a:p>
          <a:p>
            <a:pPr algn="l" marL="653892" indent="-326946" lvl="1">
              <a:lnSpc>
                <a:spcPts val="4240"/>
              </a:lnSpc>
              <a:buFont typeface="Arial"/>
              <a:buChar char="•"/>
            </a:pPr>
            <a:r>
              <a:rPr lang="en-US" sz="3028" spc="215" strike="noStrike" u="none">
                <a:solidFill>
                  <a:srgbClr val="0E2F5F"/>
                </a:solidFill>
                <a:latin typeface="Glacial Indifference"/>
                <a:ea typeface="Glacial Indifference"/>
                <a:cs typeface="Glacial Indifference"/>
                <a:sym typeface="Glacial Indifference"/>
              </a:rPr>
              <a:t>Result</a:t>
            </a:r>
          </a:p>
          <a:p>
            <a:pPr algn="l" marL="653892" indent="-326946" lvl="1">
              <a:lnSpc>
                <a:spcPts val="4240"/>
              </a:lnSpc>
              <a:buFont typeface="Arial"/>
              <a:buChar char="•"/>
            </a:pPr>
            <a:r>
              <a:rPr lang="en-US" sz="3028" spc="215" strike="noStrike" u="none">
                <a:solidFill>
                  <a:srgbClr val="0E2F5F"/>
                </a:solidFill>
                <a:latin typeface="Glacial Indifference"/>
                <a:ea typeface="Glacial Indifference"/>
                <a:cs typeface="Glacial Indifference"/>
                <a:sym typeface="Glacial Indifference"/>
              </a:rPr>
              <a:t>Conclusion</a:t>
            </a:r>
          </a:p>
        </p:txBody>
      </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028700"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119348" y="925830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69491" y="1082750"/>
            <a:ext cx="7825502" cy="1338041"/>
          </a:xfrm>
          <a:prstGeom prst="rect">
            <a:avLst/>
          </a:prstGeom>
        </p:spPr>
        <p:txBody>
          <a:bodyPr anchor="t" rtlCol="false" tIns="0" lIns="0" bIns="0" rIns="0">
            <a:spAutoFit/>
          </a:bodyPr>
          <a:lstStyle/>
          <a:p>
            <a:pPr algn="l">
              <a:lnSpc>
                <a:spcPts val="10100"/>
              </a:lnSpc>
            </a:pPr>
            <a:r>
              <a:rPr lang="en-US" sz="9806" b="true">
                <a:solidFill>
                  <a:srgbClr val="0E2F5F"/>
                </a:solidFill>
                <a:latin typeface="Montserrat Heavy"/>
                <a:ea typeface="Montserrat Heavy"/>
                <a:cs typeface="Montserrat Heavy"/>
                <a:sym typeface="Montserrat Heavy"/>
              </a:rPr>
              <a:t>OVERVIEW</a:t>
            </a:r>
          </a:p>
        </p:txBody>
      </p:sp>
      <p:sp>
        <p:nvSpPr>
          <p:cNvPr name="Freeform 12" id="12"/>
          <p:cNvSpPr/>
          <p:nvPr/>
        </p:nvSpPr>
        <p:spPr>
          <a:xfrm flipH="false" flipV="false" rot="0">
            <a:off x="9109266" y="1121214"/>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1/4</a:t>
              </a:r>
            </a:p>
          </p:txBody>
        </p:sp>
      </p:grpSp>
      <p:sp>
        <p:nvSpPr>
          <p:cNvPr name="Freeform 10" id="10"/>
          <p:cNvSpPr/>
          <p:nvPr/>
        </p:nvSpPr>
        <p:spPr>
          <a:xfrm flipH="false" flipV="false" rot="0">
            <a:off x="1028700" y="2438575"/>
            <a:ext cx="8141390" cy="6106043"/>
          </a:xfrm>
          <a:custGeom>
            <a:avLst/>
            <a:gdLst/>
            <a:ahLst/>
            <a:cxnLst/>
            <a:rect r="r" b="b" t="t" l="l"/>
            <a:pathLst>
              <a:path h="6106043" w="8141390">
                <a:moveTo>
                  <a:pt x="0" y="0"/>
                </a:moveTo>
                <a:lnTo>
                  <a:pt x="8141390" y="0"/>
                </a:lnTo>
                <a:lnTo>
                  <a:pt x="8141390" y="6106042"/>
                </a:lnTo>
                <a:lnTo>
                  <a:pt x="0" y="6106042"/>
                </a:lnTo>
                <a:lnTo>
                  <a:pt x="0" y="0"/>
                </a:lnTo>
                <a:close/>
              </a:path>
            </a:pathLst>
          </a:custGeom>
          <a:blipFill>
            <a:blip r:embed="rId8"/>
            <a:stretch>
              <a:fillRect l="0" t="0" r="0" b="0"/>
            </a:stretch>
          </a:blipFill>
        </p:spPr>
      </p:sp>
      <p:sp>
        <p:nvSpPr>
          <p:cNvPr name="Freeform 11" id="11"/>
          <p:cNvSpPr/>
          <p:nvPr/>
        </p:nvSpPr>
        <p:spPr>
          <a:xfrm flipH="false" flipV="false" rot="0">
            <a:off x="9444977" y="2711726"/>
            <a:ext cx="7412987" cy="5559740"/>
          </a:xfrm>
          <a:custGeom>
            <a:avLst/>
            <a:gdLst/>
            <a:ahLst/>
            <a:cxnLst/>
            <a:rect r="r" b="b" t="t" l="l"/>
            <a:pathLst>
              <a:path h="5559740" w="7412987">
                <a:moveTo>
                  <a:pt x="0" y="0"/>
                </a:moveTo>
                <a:lnTo>
                  <a:pt x="7412987" y="0"/>
                </a:lnTo>
                <a:lnTo>
                  <a:pt x="7412987" y="5559740"/>
                </a:lnTo>
                <a:lnTo>
                  <a:pt x="0" y="5559740"/>
                </a:lnTo>
                <a:lnTo>
                  <a:pt x="0" y="0"/>
                </a:lnTo>
                <a:close/>
              </a:path>
            </a:pathLst>
          </a:custGeom>
          <a:blipFill>
            <a:blip r:embed="rId9"/>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1/3</a:t>
              </a:r>
            </a:p>
          </p:txBody>
        </p:sp>
      </p:grpSp>
      <p:sp>
        <p:nvSpPr>
          <p:cNvPr name="Freeform 10" id="10"/>
          <p:cNvSpPr/>
          <p:nvPr/>
        </p:nvSpPr>
        <p:spPr>
          <a:xfrm flipH="false" flipV="false" rot="0">
            <a:off x="1397299" y="2612026"/>
            <a:ext cx="7225563" cy="5419172"/>
          </a:xfrm>
          <a:custGeom>
            <a:avLst/>
            <a:gdLst/>
            <a:ahLst/>
            <a:cxnLst/>
            <a:rect r="r" b="b" t="t" l="l"/>
            <a:pathLst>
              <a:path h="5419172" w="7225563">
                <a:moveTo>
                  <a:pt x="0" y="0"/>
                </a:moveTo>
                <a:lnTo>
                  <a:pt x="7225562" y="0"/>
                </a:lnTo>
                <a:lnTo>
                  <a:pt x="7225562" y="5419172"/>
                </a:lnTo>
                <a:lnTo>
                  <a:pt x="0" y="5419172"/>
                </a:lnTo>
                <a:lnTo>
                  <a:pt x="0" y="0"/>
                </a:lnTo>
                <a:close/>
              </a:path>
            </a:pathLst>
          </a:custGeom>
          <a:blipFill>
            <a:blip r:embed="rId8"/>
            <a:stretch>
              <a:fillRect l="0" t="0" r="0" b="0"/>
            </a:stretch>
          </a:blipFill>
        </p:spPr>
      </p:sp>
      <p:sp>
        <p:nvSpPr>
          <p:cNvPr name="Freeform 11" id="11"/>
          <p:cNvSpPr/>
          <p:nvPr/>
        </p:nvSpPr>
        <p:spPr>
          <a:xfrm flipH="false" flipV="false" rot="0">
            <a:off x="9444977" y="2612026"/>
            <a:ext cx="7225563" cy="5419172"/>
          </a:xfrm>
          <a:custGeom>
            <a:avLst/>
            <a:gdLst/>
            <a:ahLst/>
            <a:cxnLst/>
            <a:rect r="r" b="b" t="t" l="l"/>
            <a:pathLst>
              <a:path h="5419172" w="7225563">
                <a:moveTo>
                  <a:pt x="0" y="0"/>
                </a:moveTo>
                <a:lnTo>
                  <a:pt x="7225562" y="0"/>
                </a:lnTo>
                <a:lnTo>
                  <a:pt x="7225562" y="5419172"/>
                </a:lnTo>
                <a:lnTo>
                  <a:pt x="0" y="5419172"/>
                </a:lnTo>
                <a:lnTo>
                  <a:pt x="0" y="0"/>
                </a:lnTo>
                <a:close/>
              </a:path>
            </a:pathLst>
          </a:custGeom>
          <a:blipFill>
            <a:blip r:embed="rId9"/>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1/2</a:t>
              </a:r>
            </a:p>
          </p:txBody>
        </p:sp>
      </p:grpSp>
      <p:sp>
        <p:nvSpPr>
          <p:cNvPr name="Freeform 10" id="10"/>
          <p:cNvSpPr/>
          <p:nvPr/>
        </p:nvSpPr>
        <p:spPr>
          <a:xfrm flipH="false" flipV="false" rot="0">
            <a:off x="8975177" y="2738355"/>
            <a:ext cx="7556919" cy="5376602"/>
          </a:xfrm>
          <a:custGeom>
            <a:avLst/>
            <a:gdLst/>
            <a:ahLst/>
            <a:cxnLst/>
            <a:rect r="r" b="b" t="t" l="l"/>
            <a:pathLst>
              <a:path h="5376602" w="7556919">
                <a:moveTo>
                  <a:pt x="0" y="0"/>
                </a:moveTo>
                <a:lnTo>
                  <a:pt x="7556919" y="0"/>
                </a:lnTo>
                <a:lnTo>
                  <a:pt x="7556919" y="5376603"/>
                </a:lnTo>
                <a:lnTo>
                  <a:pt x="0" y="5376603"/>
                </a:lnTo>
                <a:lnTo>
                  <a:pt x="0" y="0"/>
                </a:lnTo>
                <a:close/>
              </a:path>
            </a:pathLst>
          </a:custGeom>
          <a:blipFill>
            <a:blip r:embed="rId8"/>
            <a:stretch>
              <a:fillRect l="0" t="0" r="0" b="-5413"/>
            </a:stretch>
          </a:blipFill>
        </p:spPr>
      </p:sp>
      <p:sp>
        <p:nvSpPr>
          <p:cNvPr name="Freeform 11" id="11"/>
          <p:cNvSpPr/>
          <p:nvPr/>
        </p:nvSpPr>
        <p:spPr>
          <a:xfrm flipH="false" flipV="false" rot="0">
            <a:off x="1188810" y="2738355"/>
            <a:ext cx="7168803" cy="5376602"/>
          </a:xfrm>
          <a:custGeom>
            <a:avLst/>
            <a:gdLst/>
            <a:ahLst/>
            <a:cxnLst/>
            <a:rect r="r" b="b" t="t" l="l"/>
            <a:pathLst>
              <a:path h="5376602" w="7168803">
                <a:moveTo>
                  <a:pt x="0" y="0"/>
                </a:moveTo>
                <a:lnTo>
                  <a:pt x="7168803" y="0"/>
                </a:lnTo>
                <a:lnTo>
                  <a:pt x="7168803" y="5376603"/>
                </a:lnTo>
                <a:lnTo>
                  <a:pt x="0" y="5376603"/>
                </a:lnTo>
                <a:lnTo>
                  <a:pt x="0" y="0"/>
                </a:lnTo>
                <a:close/>
              </a:path>
            </a:pathLst>
          </a:custGeom>
          <a:blipFill>
            <a:blip r:embed="rId9"/>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3/5</a:t>
              </a:r>
            </a:p>
          </p:txBody>
        </p:sp>
      </p:grpSp>
      <p:sp>
        <p:nvSpPr>
          <p:cNvPr name="Freeform 10" id="10"/>
          <p:cNvSpPr/>
          <p:nvPr/>
        </p:nvSpPr>
        <p:spPr>
          <a:xfrm flipH="false" flipV="false" rot="0">
            <a:off x="9144000" y="2364241"/>
            <a:ext cx="6618728" cy="4964046"/>
          </a:xfrm>
          <a:custGeom>
            <a:avLst/>
            <a:gdLst/>
            <a:ahLst/>
            <a:cxnLst/>
            <a:rect r="r" b="b" t="t" l="l"/>
            <a:pathLst>
              <a:path h="4964046" w="6618728">
                <a:moveTo>
                  <a:pt x="0" y="0"/>
                </a:moveTo>
                <a:lnTo>
                  <a:pt x="6618728" y="0"/>
                </a:lnTo>
                <a:lnTo>
                  <a:pt x="6618728" y="4964046"/>
                </a:lnTo>
                <a:lnTo>
                  <a:pt x="0" y="4964046"/>
                </a:lnTo>
                <a:lnTo>
                  <a:pt x="0" y="0"/>
                </a:lnTo>
                <a:close/>
              </a:path>
            </a:pathLst>
          </a:custGeom>
          <a:blipFill>
            <a:blip r:embed="rId8"/>
            <a:stretch>
              <a:fillRect l="0" t="0" r="0" b="0"/>
            </a:stretch>
          </a:blipFill>
        </p:spPr>
      </p:sp>
      <p:sp>
        <p:nvSpPr>
          <p:cNvPr name="Freeform 11" id="11"/>
          <p:cNvSpPr/>
          <p:nvPr/>
        </p:nvSpPr>
        <p:spPr>
          <a:xfrm flipH="false" flipV="false" rot="0">
            <a:off x="1593336" y="2364241"/>
            <a:ext cx="6833488" cy="5125116"/>
          </a:xfrm>
          <a:custGeom>
            <a:avLst/>
            <a:gdLst/>
            <a:ahLst/>
            <a:cxnLst/>
            <a:rect r="r" b="b" t="t" l="l"/>
            <a:pathLst>
              <a:path h="5125116" w="6833488">
                <a:moveTo>
                  <a:pt x="0" y="0"/>
                </a:moveTo>
                <a:lnTo>
                  <a:pt x="6833488" y="0"/>
                </a:lnTo>
                <a:lnTo>
                  <a:pt x="6833488" y="5125116"/>
                </a:lnTo>
                <a:lnTo>
                  <a:pt x="0" y="5125116"/>
                </a:lnTo>
                <a:lnTo>
                  <a:pt x="0" y="0"/>
                </a:lnTo>
                <a:close/>
              </a:path>
            </a:pathLst>
          </a:custGeom>
          <a:blipFill>
            <a:blip r:embed="rId9"/>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1/4</a:t>
              </a:r>
            </a:p>
          </p:txBody>
        </p:sp>
      </p:grpSp>
      <p:sp>
        <p:nvSpPr>
          <p:cNvPr name="Freeform 10" id="10"/>
          <p:cNvSpPr/>
          <p:nvPr/>
        </p:nvSpPr>
        <p:spPr>
          <a:xfrm flipH="false" flipV="false" rot="0">
            <a:off x="900810" y="2307735"/>
            <a:ext cx="8218540" cy="5671531"/>
          </a:xfrm>
          <a:custGeom>
            <a:avLst/>
            <a:gdLst/>
            <a:ahLst/>
            <a:cxnLst/>
            <a:rect r="r" b="b" t="t" l="l"/>
            <a:pathLst>
              <a:path h="5671531" w="8218540">
                <a:moveTo>
                  <a:pt x="0" y="0"/>
                </a:moveTo>
                <a:lnTo>
                  <a:pt x="8218540" y="0"/>
                </a:lnTo>
                <a:lnTo>
                  <a:pt x="8218540" y="5671530"/>
                </a:lnTo>
                <a:lnTo>
                  <a:pt x="0" y="5671530"/>
                </a:lnTo>
                <a:lnTo>
                  <a:pt x="0" y="0"/>
                </a:lnTo>
                <a:close/>
              </a:path>
            </a:pathLst>
          </a:custGeom>
          <a:blipFill>
            <a:blip r:embed="rId8"/>
            <a:stretch>
              <a:fillRect l="-6323" t="0" r="-8452" b="0"/>
            </a:stretch>
          </a:blipFill>
        </p:spPr>
      </p:sp>
      <p:sp>
        <p:nvSpPr>
          <p:cNvPr name="Freeform 11" id="11"/>
          <p:cNvSpPr/>
          <p:nvPr/>
        </p:nvSpPr>
        <p:spPr>
          <a:xfrm flipH="false" flipV="false" rot="0">
            <a:off x="9444977" y="2307735"/>
            <a:ext cx="8129760" cy="5571624"/>
          </a:xfrm>
          <a:custGeom>
            <a:avLst/>
            <a:gdLst/>
            <a:ahLst/>
            <a:cxnLst/>
            <a:rect r="r" b="b" t="t" l="l"/>
            <a:pathLst>
              <a:path h="5571624" w="8129760">
                <a:moveTo>
                  <a:pt x="0" y="0"/>
                </a:moveTo>
                <a:lnTo>
                  <a:pt x="8129759" y="0"/>
                </a:lnTo>
                <a:lnTo>
                  <a:pt x="8129759" y="5571624"/>
                </a:lnTo>
                <a:lnTo>
                  <a:pt x="0" y="5571624"/>
                </a:lnTo>
                <a:lnTo>
                  <a:pt x="0" y="0"/>
                </a:lnTo>
                <a:close/>
              </a:path>
            </a:pathLst>
          </a:custGeom>
          <a:blipFill>
            <a:blip r:embed="rId9"/>
            <a:stretch>
              <a:fillRect l="-6941" t="0" r="-7043"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1/3</a:t>
              </a:r>
            </a:p>
          </p:txBody>
        </p:sp>
      </p:grpSp>
      <p:sp>
        <p:nvSpPr>
          <p:cNvPr name="Freeform 10" id="10"/>
          <p:cNvSpPr/>
          <p:nvPr/>
        </p:nvSpPr>
        <p:spPr>
          <a:xfrm flipH="false" flipV="false" rot="0">
            <a:off x="619430" y="2254116"/>
            <a:ext cx="8329047" cy="5823790"/>
          </a:xfrm>
          <a:custGeom>
            <a:avLst/>
            <a:gdLst/>
            <a:ahLst/>
            <a:cxnLst/>
            <a:rect r="r" b="b" t="t" l="l"/>
            <a:pathLst>
              <a:path h="5823790" w="8329047">
                <a:moveTo>
                  <a:pt x="0" y="0"/>
                </a:moveTo>
                <a:lnTo>
                  <a:pt x="8329047" y="0"/>
                </a:lnTo>
                <a:lnTo>
                  <a:pt x="8329047" y="5823789"/>
                </a:lnTo>
                <a:lnTo>
                  <a:pt x="0" y="5823789"/>
                </a:lnTo>
                <a:lnTo>
                  <a:pt x="0" y="0"/>
                </a:lnTo>
                <a:close/>
              </a:path>
            </a:pathLst>
          </a:custGeom>
          <a:blipFill>
            <a:blip r:embed="rId8"/>
            <a:stretch>
              <a:fillRect l="-7082" t="0" r="-9211" b="0"/>
            </a:stretch>
          </a:blipFill>
        </p:spPr>
      </p:sp>
      <p:sp>
        <p:nvSpPr>
          <p:cNvPr name="Freeform 11" id="11"/>
          <p:cNvSpPr/>
          <p:nvPr/>
        </p:nvSpPr>
        <p:spPr>
          <a:xfrm flipH="false" flipV="false" rot="0">
            <a:off x="9444977" y="2163686"/>
            <a:ext cx="8601049" cy="5914220"/>
          </a:xfrm>
          <a:custGeom>
            <a:avLst/>
            <a:gdLst/>
            <a:ahLst/>
            <a:cxnLst/>
            <a:rect r="r" b="b" t="t" l="l"/>
            <a:pathLst>
              <a:path h="5914220" w="8601049">
                <a:moveTo>
                  <a:pt x="0" y="0"/>
                </a:moveTo>
                <a:lnTo>
                  <a:pt x="8601049" y="0"/>
                </a:lnTo>
                <a:lnTo>
                  <a:pt x="8601049" y="5914219"/>
                </a:lnTo>
                <a:lnTo>
                  <a:pt x="0" y="5914219"/>
                </a:lnTo>
                <a:lnTo>
                  <a:pt x="0" y="0"/>
                </a:lnTo>
                <a:close/>
              </a:path>
            </a:pathLst>
          </a:custGeom>
          <a:blipFill>
            <a:blip r:embed="rId9"/>
            <a:stretch>
              <a:fillRect l="-7182" t="0" r="-7182"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1/2</a:t>
              </a:r>
            </a:p>
          </p:txBody>
        </p:sp>
      </p:grpSp>
      <p:sp>
        <p:nvSpPr>
          <p:cNvPr name="Freeform 10" id="10"/>
          <p:cNvSpPr/>
          <p:nvPr/>
        </p:nvSpPr>
        <p:spPr>
          <a:xfrm flipH="false" flipV="false" rot="0">
            <a:off x="9444977" y="2291951"/>
            <a:ext cx="8131629" cy="5703098"/>
          </a:xfrm>
          <a:custGeom>
            <a:avLst/>
            <a:gdLst/>
            <a:ahLst/>
            <a:cxnLst/>
            <a:rect r="r" b="b" t="t" l="l"/>
            <a:pathLst>
              <a:path h="5703098" w="8131629">
                <a:moveTo>
                  <a:pt x="0" y="0"/>
                </a:moveTo>
                <a:lnTo>
                  <a:pt x="8131628" y="0"/>
                </a:lnTo>
                <a:lnTo>
                  <a:pt x="8131628" y="5703098"/>
                </a:lnTo>
                <a:lnTo>
                  <a:pt x="0" y="5703098"/>
                </a:lnTo>
                <a:lnTo>
                  <a:pt x="0" y="0"/>
                </a:lnTo>
                <a:close/>
              </a:path>
            </a:pathLst>
          </a:custGeom>
          <a:blipFill>
            <a:blip r:embed="rId8"/>
            <a:stretch>
              <a:fillRect l="-7103" t="0" r="-9544" b="0"/>
            </a:stretch>
          </a:blipFill>
        </p:spPr>
      </p:sp>
      <p:sp>
        <p:nvSpPr>
          <p:cNvPr name="Freeform 11" id="11"/>
          <p:cNvSpPr/>
          <p:nvPr/>
        </p:nvSpPr>
        <p:spPr>
          <a:xfrm flipH="false" flipV="false" rot="0">
            <a:off x="912549" y="2291951"/>
            <a:ext cx="8195062" cy="5665240"/>
          </a:xfrm>
          <a:custGeom>
            <a:avLst/>
            <a:gdLst/>
            <a:ahLst/>
            <a:cxnLst/>
            <a:rect r="r" b="b" t="t" l="l"/>
            <a:pathLst>
              <a:path h="5665240" w="8195062">
                <a:moveTo>
                  <a:pt x="0" y="0"/>
                </a:moveTo>
                <a:lnTo>
                  <a:pt x="8195062" y="0"/>
                </a:lnTo>
                <a:lnTo>
                  <a:pt x="8195062" y="5665240"/>
                </a:lnTo>
                <a:lnTo>
                  <a:pt x="0" y="5665240"/>
                </a:lnTo>
                <a:lnTo>
                  <a:pt x="0" y="0"/>
                </a:lnTo>
                <a:close/>
              </a:path>
            </a:pathLst>
          </a:custGeom>
          <a:blipFill>
            <a:blip r:embed="rId9"/>
            <a:stretch>
              <a:fillRect l="-7437" t="0" r="-7539"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3/5</a:t>
              </a:r>
            </a:p>
          </p:txBody>
        </p:sp>
      </p:grpSp>
      <p:sp>
        <p:nvSpPr>
          <p:cNvPr name="Freeform 10" id="10"/>
          <p:cNvSpPr/>
          <p:nvPr/>
        </p:nvSpPr>
        <p:spPr>
          <a:xfrm flipH="false" flipV="false" rot="0">
            <a:off x="1184682" y="2394021"/>
            <a:ext cx="7959318" cy="5498958"/>
          </a:xfrm>
          <a:custGeom>
            <a:avLst/>
            <a:gdLst/>
            <a:ahLst/>
            <a:cxnLst/>
            <a:rect r="r" b="b" t="t" l="l"/>
            <a:pathLst>
              <a:path h="5498958" w="7959318">
                <a:moveTo>
                  <a:pt x="0" y="0"/>
                </a:moveTo>
                <a:lnTo>
                  <a:pt x="7959318" y="0"/>
                </a:lnTo>
                <a:lnTo>
                  <a:pt x="7959318" y="5498958"/>
                </a:lnTo>
                <a:lnTo>
                  <a:pt x="0" y="5498958"/>
                </a:lnTo>
                <a:lnTo>
                  <a:pt x="0" y="0"/>
                </a:lnTo>
                <a:close/>
              </a:path>
            </a:pathLst>
          </a:custGeom>
          <a:blipFill>
            <a:blip r:embed="rId8"/>
            <a:stretch>
              <a:fillRect l="-8434" t="-1706" r="-8434" b="0"/>
            </a:stretch>
          </a:blipFill>
        </p:spPr>
      </p:sp>
      <p:sp>
        <p:nvSpPr>
          <p:cNvPr name="Freeform 11" id="11"/>
          <p:cNvSpPr/>
          <p:nvPr/>
        </p:nvSpPr>
        <p:spPr>
          <a:xfrm flipH="false" flipV="false" rot="0">
            <a:off x="9444977" y="2394021"/>
            <a:ext cx="8092848" cy="5498958"/>
          </a:xfrm>
          <a:custGeom>
            <a:avLst/>
            <a:gdLst/>
            <a:ahLst/>
            <a:cxnLst/>
            <a:rect r="r" b="b" t="t" l="l"/>
            <a:pathLst>
              <a:path h="5498958" w="8092848">
                <a:moveTo>
                  <a:pt x="0" y="0"/>
                </a:moveTo>
                <a:lnTo>
                  <a:pt x="8092847" y="0"/>
                </a:lnTo>
                <a:lnTo>
                  <a:pt x="8092847" y="5498958"/>
                </a:lnTo>
                <a:lnTo>
                  <a:pt x="0" y="5498958"/>
                </a:lnTo>
                <a:lnTo>
                  <a:pt x="0" y="0"/>
                </a:lnTo>
                <a:close/>
              </a:path>
            </a:pathLst>
          </a:custGeom>
          <a:blipFill>
            <a:blip r:embed="rId9"/>
            <a:stretch>
              <a:fillRect l="-6505" t="0" r="-6505"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365356" cy="1045660"/>
            <a:chOff x="0" y="0"/>
            <a:chExt cx="11153809" cy="1394214"/>
          </a:xfrm>
        </p:grpSpPr>
        <p:sp>
          <p:nvSpPr>
            <p:cNvPr name="Freeform 7" id="7"/>
            <p:cNvSpPr/>
            <p:nvPr/>
          </p:nvSpPr>
          <p:spPr>
            <a:xfrm flipH="false" flipV="false" rot="0">
              <a:off x="629833"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378157"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85074"/>
              <a:ext cx="11153809" cy="919291"/>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a:t>
              </a:r>
            </a:p>
          </p:txBody>
        </p:sp>
      </p:grpSp>
      <p:sp>
        <p:nvSpPr>
          <p:cNvPr name="Freeform 10" id="10"/>
          <p:cNvSpPr/>
          <p:nvPr/>
        </p:nvSpPr>
        <p:spPr>
          <a:xfrm flipH="false" flipV="false" rot="0">
            <a:off x="1781221" y="1520003"/>
            <a:ext cx="13669366" cy="7566223"/>
          </a:xfrm>
          <a:custGeom>
            <a:avLst/>
            <a:gdLst/>
            <a:ahLst/>
            <a:cxnLst/>
            <a:rect r="r" b="b" t="t" l="l"/>
            <a:pathLst>
              <a:path h="7566223" w="13669366">
                <a:moveTo>
                  <a:pt x="0" y="0"/>
                </a:moveTo>
                <a:lnTo>
                  <a:pt x="13669366" y="0"/>
                </a:lnTo>
                <a:lnTo>
                  <a:pt x="13669366" y="7566223"/>
                </a:lnTo>
                <a:lnTo>
                  <a:pt x="0" y="7566223"/>
                </a:lnTo>
                <a:lnTo>
                  <a:pt x="0" y="0"/>
                </a:lnTo>
                <a:close/>
              </a:path>
            </a:pathLst>
          </a:custGeom>
          <a:blipFill>
            <a:blip r:embed="rId8"/>
            <a:stretch>
              <a:fillRect l="-7923" t="0" r="-5866" b="-2274"/>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365356" cy="1045660"/>
            <a:chOff x="0" y="0"/>
            <a:chExt cx="11153809" cy="1394214"/>
          </a:xfrm>
        </p:grpSpPr>
        <p:sp>
          <p:nvSpPr>
            <p:cNvPr name="Freeform 7" id="7"/>
            <p:cNvSpPr/>
            <p:nvPr/>
          </p:nvSpPr>
          <p:spPr>
            <a:xfrm flipH="false" flipV="false" rot="0">
              <a:off x="629833"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378157"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85074"/>
              <a:ext cx="11153809" cy="919291"/>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a:t>
              </a:r>
            </a:p>
          </p:txBody>
        </p:sp>
      </p:grpSp>
      <p:sp>
        <p:nvSpPr>
          <p:cNvPr name="Freeform 10" id="10"/>
          <p:cNvSpPr/>
          <p:nvPr/>
        </p:nvSpPr>
        <p:spPr>
          <a:xfrm flipH="false" flipV="false" rot="0">
            <a:off x="1641125" y="1379907"/>
            <a:ext cx="14029613" cy="8146621"/>
          </a:xfrm>
          <a:custGeom>
            <a:avLst/>
            <a:gdLst/>
            <a:ahLst/>
            <a:cxnLst/>
            <a:rect r="r" b="b" t="t" l="l"/>
            <a:pathLst>
              <a:path h="8146621" w="14029613">
                <a:moveTo>
                  <a:pt x="0" y="0"/>
                </a:moveTo>
                <a:lnTo>
                  <a:pt x="14029613" y="0"/>
                </a:lnTo>
                <a:lnTo>
                  <a:pt x="14029613" y="8146621"/>
                </a:lnTo>
                <a:lnTo>
                  <a:pt x="0" y="8146621"/>
                </a:lnTo>
                <a:lnTo>
                  <a:pt x="0" y="0"/>
                </a:lnTo>
                <a:close/>
              </a:path>
            </a:pathLst>
          </a:custGeom>
          <a:blipFill>
            <a:blip r:embed="rId8"/>
            <a:stretch>
              <a:fillRect l="-12129" t="0" r="-11322" b="-576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64511" y="925830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55240" y="3414712"/>
            <a:ext cx="8478788" cy="6302121"/>
          </a:xfrm>
          <a:prstGeom prst="rect">
            <a:avLst/>
          </a:prstGeom>
        </p:spPr>
        <p:txBody>
          <a:bodyPr anchor="t" rtlCol="false" tIns="0" lIns="0" bIns="0" rIns="0">
            <a:spAutoFit/>
          </a:bodyPr>
          <a:lstStyle/>
          <a:p>
            <a:pPr algn="just" marL="595884" indent="-297942" lvl="1">
              <a:lnSpc>
                <a:spcPts val="3863"/>
              </a:lnSpc>
              <a:buFont typeface="Arial"/>
              <a:buChar char="•"/>
            </a:pPr>
            <a:r>
              <a:rPr lang="en-US" b="true" sz="2760">
                <a:solidFill>
                  <a:srgbClr val="021828"/>
                </a:solidFill>
                <a:latin typeface="Aileron Bold"/>
                <a:ea typeface="Aileron Bold"/>
                <a:cs typeface="Aileron Bold"/>
                <a:sym typeface="Aileron Bold"/>
              </a:rPr>
              <a:t>Low-density parity check (LDPC) codes are a class of error correction codes introduced by Robert G. Gallager and are thus known as Gallager codes.</a:t>
            </a:r>
          </a:p>
          <a:p>
            <a:pPr algn="just" marL="595884" indent="-297942" lvl="1">
              <a:lnSpc>
                <a:spcPts val="3863"/>
              </a:lnSpc>
              <a:buFont typeface="Arial"/>
              <a:buChar char="•"/>
            </a:pPr>
            <a:r>
              <a:rPr lang="en-US" b="true" sz="2760">
                <a:solidFill>
                  <a:srgbClr val="021828"/>
                </a:solidFill>
                <a:latin typeface="Aileron Bold"/>
                <a:ea typeface="Aileron Bold"/>
                <a:cs typeface="Aileron Bold"/>
                <a:sym typeface="Aileron Bold"/>
              </a:rPr>
              <a:t>LDPC codes functionally are defined by a sparse parity-check matrix.</a:t>
            </a:r>
          </a:p>
          <a:p>
            <a:pPr algn="just" marL="595884" indent="-297942" lvl="1">
              <a:lnSpc>
                <a:spcPts val="3863"/>
              </a:lnSpc>
              <a:buFont typeface="Arial"/>
              <a:buChar char="•"/>
            </a:pPr>
            <a:r>
              <a:rPr lang="en-US" b="true" sz="2760">
                <a:solidFill>
                  <a:srgbClr val="021828"/>
                </a:solidFill>
                <a:latin typeface="Aileron Bold"/>
                <a:ea typeface="Aileron Bold"/>
                <a:cs typeface="Aileron Bold"/>
                <a:sym typeface="Aileron Bold"/>
              </a:rPr>
              <a:t>These are a type of linear error-correcting code that can achieve near Shannon limit performance.</a:t>
            </a:r>
          </a:p>
          <a:p>
            <a:pPr algn="just" marL="595884" indent="-297942" lvl="1">
              <a:lnSpc>
                <a:spcPts val="3863"/>
              </a:lnSpc>
              <a:buFont typeface="Arial"/>
              <a:buChar char="•"/>
            </a:pPr>
            <a:r>
              <a:rPr lang="en-US" b="true" sz="2760">
                <a:solidFill>
                  <a:srgbClr val="021828"/>
                </a:solidFill>
                <a:latin typeface="Aileron Bold"/>
                <a:ea typeface="Aileron Bold"/>
                <a:cs typeface="Aileron Bold"/>
                <a:sym typeface="Aileron Bold"/>
              </a:rPr>
              <a:t>LDPC codes are used in new-generation wireless communication standards called 5G NR (New Radio). </a:t>
            </a:r>
          </a:p>
          <a:p>
            <a:pPr algn="just">
              <a:lnSpc>
                <a:spcPts val="3863"/>
              </a:lnSpc>
            </a:pPr>
          </a:p>
        </p:txBody>
      </p:sp>
      <p:sp>
        <p:nvSpPr>
          <p:cNvPr name="TextBox 5" id="5"/>
          <p:cNvSpPr txBox="true"/>
          <p:nvPr/>
        </p:nvSpPr>
        <p:spPr>
          <a:xfrm rot="0">
            <a:off x="6255240" y="279081"/>
            <a:ext cx="8706184" cy="300418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Brief Introduction About LDPC Codes and 5G NR</a:t>
            </a:r>
          </a:p>
        </p:txBody>
      </p:sp>
      <p:sp>
        <p:nvSpPr>
          <p:cNvPr name="Freeform 6" id="6"/>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1866898"/>
            <a:ext cx="5650143" cy="8420102"/>
            <a:chOff x="0" y="0"/>
            <a:chExt cx="7533524" cy="11226802"/>
          </a:xfrm>
        </p:grpSpPr>
        <p:grpSp>
          <p:nvGrpSpPr>
            <p:cNvPr name="Group 8" id="8"/>
            <p:cNvGrpSpPr/>
            <p:nvPr/>
          </p:nvGrpSpPr>
          <p:grpSpPr>
            <a:xfrm rot="0">
              <a:off x="0" y="3367029"/>
              <a:ext cx="7533524" cy="7859773"/>
              <a:chOff x="0" y="0"/>
              <a:chExt cx="1488104" cy="1552548"/>
            </a:xfrm>
          </p:grpSpPr>
          <p:sp>
            <p:nvSpPr>
              <p:cNvPr name="Freeform 9" id="9"/>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10" id="10"/>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399733" y="0"/>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365356" cy="1045660"/>
            <a:chOff x="0" y="0"/>
            <a:chExt cx="11153809" cy="1394214"/>
          </a:xfrm>
        </p:grpSpPr>
        <p:sp>
          <p:nvSpPr>
            <p:cNvPr name="Freeform 7" id="7"/>
            <p:cNvSpPr/>
            <p:nvPr/>
          </p:nvSpPr>
          <p:spPr>
            <a:xfrm flipH="false" flipV="false" rot="0">
              <a:off x="629833"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378157"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85074"/>
              <a:ext cx="11153809" cy="919291"/>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a:t>
              </a:r>
            </a:p>
          </p:txBody>
        </p:sp>
      </p:grpSp>
      <p:sp>
        <p:nvSpPr>
          <p:cNvPr name="Freeform 10" id="10"/>
          <p:cNvSpPr/>
          <p:nvPr/>
        </p:nvSpPr>
        <p:spPr>
          <a:xfrm flipH="false" flipV="false" rot="0">
            <a:off x="1910971" y="1520003"/>
            <a:ext cx="13851757" cy="7826401"/>
          </a:xfrm>
          <a:custGeom>
            <a:avLst/>
            <a:gdLst/>
            <a:ahLst/>
            <a:cxnLst/>
            <a:rect r="r" b="b" t="t" l="l"/>
            <a:pathLst>
              <a:path h="7826401" w="13851757">
                <a:moveTo>
                  <a:pt x="0" y="0"/>
                </a:moveTo>
                <a:lnTo>
                  <a:pt x="13851757" y="0"/>
                </a:lnTo>
                <a:lnTo>
                  <a:pt x="13851757" y="7826401"/>
                </a:lnTo>
                <a:lnTo>
                  <a:pt x="0" y="7826401"/>
                </a:lnTo>
                <a:lnTo>
                  <a:pt x="0" y="0"/>
                </a:lnTo>
                <a:close/>
              </a:path>
            </a:pathLst>
          </a:custGeom>
          <a:blipFill>
            <a:blip r:embed="rId8"/>
            <a:stretch>
              <a:fillRect l="-10003" t="0" r="-9791" b="-5481"/>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365356" cy="1045660"/>
            <a:chOff x="0" y="0"/>
            <a:chExt cx="11153809" cy="1394214"/>
          </a:xfrm>
        </p:grpSpPr>
        <p:sp>
          <p:nvSpPr>
            <p:cNvPr name="Freeform 7" id="7"/>
            <p:cNvSpPr/>
            <p:nvPr/>
          </p:nvSpPr>
          <p:spPr>
            <a:xfrm flipH="false" flipV="false" rot="0">
              <a:off x="629833"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378157"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85074"/>
              <a:ext cx="11153809" cy="919291"/>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a:t>
              </a:r>
            </a:p>
          </p:txBody>
        </p:sp>
      </p:grpSp>
      <p:sp>
        <p:nvSpPr>
          <p:cNvPr name="Freeform 10" id="10"/>
          <p:cNvSpPr/>
          <p:nvPr/>
        </p:nvSpPr>
        <p:spPr>
          <a:xfrm flipH="false" flipV="false" rot="0">
            <a:off x="2013307" y="1520003"/>
            <a:ext cx="13749421" cy="8006525"/>
          </a:xfrm>
          <a:custGeom>
            <a:avLst/>
            <a:gdLst/>
            <a:ahLst/>
            <a:cxnLst/>
            <a:rect r="r" b="b" t="t" l="l"/>
            <a:pathLst>
              <a:path h="8006525" w="13749421">
                <a:moveTo>
                  <a:pt x="0" y="0"/>
                </a:moveTo>
                <a:lnTo>
                  <a:pt x="13749421" y="0"/>
                </a:lnTo>
                <a:lnTo>
                  <a:pt x="13749421" y="8006525"/>
                </a:lnTo>
                <a:lnTo>
                  <a:pt x="0" y="8006525"/>
                </a:lnTo>
                <a:lnTo>
                  <a:pt x="0" y="0"/>
                </a:lnTo>
                <a:close/>
              </a:path>
            </a:pathLst>
          </a:custGeom>
          <a:blipFill>
            <a:blip r:embed="rId8"/>
            <a:stretch>
              <a:fillRect l="-12151" t="0" r="-10226" b="-4553"/>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4961322" y="291164"/>
            <a:ext cx="8365356" cy="1475072"/>
            <a:chOff x="0" y="0"/>
            <a:chExt cx="11153809" cy="1966762"/>
          </a:xfrm>
        </p:grpSpPr>
        <p:sp>
          <p:nvSpPr>
            <p:cNvPr name="Freeform 7" id="7"/>
            <p:cNvSpPr/>
            <p:nvPr/>
          </p:nvSpPr>
          <p:spPr>
            <a:xfrm flipH="false" flipV="false" rot="0">
              <a:off x="629833"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378157"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85074"/>
              <a:ext cx="11153809" cy="1781688"/>
            </a:xfrm>
            <a:prstGeom prst="rect">
              <a:avLst/>
            </a:prstGeom>
          </p:spPr>
          <p:txBody>
            <a:bodyPr anchor="t" rtlCol="false" tIns="0" lIns="0" bIns="0" rIns="0">
              <a:spAutoFit/>
            </a:bodyPr>
            <a:lstStyle/>
            <a:p>
              <a:pPr algn="ctr">
                <a:lnSpc>
                  <a:spcPts val="5130"/>
                </a:lnSpc>
              </a:pPr>
              <a:r>
                <a:rPr lang="en-US" sz="4039" b="true">
                  <a:solidFill>
                    <a:srgbClr val="0E2F5F"/>
                  </a:solidFill>
                  <a:latin typeface="Akzidenz-Grotesk Heavy"/>
                  <a:ea typeface="Akzidenz-Grotesk Heavy"/>
                  <a:cs typeface="Akzidenz-Grotesk Heavy"/>
                  <a:sym typeface="Akzidenz-Grotesk Heavy"/>
                </a:rPr>
                <a:t>Overall HDD </a:t>
              </a:r>
            </a:p>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(log scale)</a:t>
              </a:r>
            </a:p>
          </p:txBody>
        </p:sp>
      </p:grpSp>
      <p:sp>
        <p:nvSpPr>
          <p:cNvPr name="Freeform 10" id="10"/>
          <p:cNvSpPr/>
          <p:nvPr/>
        </p:nvSpPr>
        <p:spPr>
          <a:xfrm flipH="false" flipV="false" rot="0">
            <a:off x="1385336" y="2505886"/>
            <a:ext cx="8294708" cy="6221031"/>
          </a:xfrm>
          <a:custGeom>
            <a:avLst/>
            <a:gdLst/>
            <a:ahLst/>
            <a:cxnLst/>
            <a:rect r="r" b="b" t="t" l="l"/>
            <a:pathLst>
              <a:path h="6221031" w="8294708">
                <a:moveTo>
                  <a:pt x="0" y="0"/>
                </a:moveTo>
                <a:lnTo>
                  <a:pt x="8294708" y="0"/>
                </a:lnTo>
                <a:lnTo>
                  <a:pt x="8294708" y="6221031"/>
                </a:lnTo>
                <a:lnTo>
                  <a:pt x="0" y="6221031"/>
                </a:lnTo>
                <a:lnTo>
                  <a:pt x="0" y="0"/>
                </a:lnTo>
                <a:close/>
              </a:path>
            </a:pathLst>
          </a:custGeom>
          <a:blipFill>
            <a:blip r:embed="rId8"/>
            <a:stretch>
              <a:fillRect l="0" t="0" r="0" b="0"/>
            </a:stretch>
          </a:blipFill>
        </p:spPr>
      </p:sp>
      <p:sp>
        <p:nvSpPr>
          <p:cNvPr name="Freeform 11" id="11"/>
          <p:cNvSpPr/>
          <p:nvPr/>
        </p:nvSpPr>
        <p:spPr>
          <a:xfrm flipH="false" flipV="false" rot="0">
            <a:off x="9346231" y="2505886"/>
            <a:ext cx="8294708" cy="6221031"/>
          </a:xfrm>
          <a:custGeom>
            <a:avLst/>
            <a:gdLst/>
            <a:ahLst/>
            <a:cxnLst/>
            <a:rect r="r" b="b" t="t" l="l"/>
            <a:pathLst>
              <a:path h="6221031" w="8294708">
                <a:moveTo>
                  <a:pt x="0" y="0"/>
                </a:moveTo>
                <a:lnTo>
                  <a:pt x="8294707" y="0"/>
                </a:lnTo>
                <a:lnTo>
                  <a:pt x="8294707" y="6221031"/>
                </a:lnTo>
                <a:lnTo>
                  <a:pt x="0" y="6221031"/>
                </a:lnTo>
                <a:lnTo>
                  <a:pt x="0" y="0"/>
                </a:lnTo>
                <a:close/>
              </a:path>
            </a:pathLst>
          </a:custGeom>
          <a:blipFill>
            <a:blip r:embed="rId9"/>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647670" y="6078287"/>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1206003">
            <a:off x="4943593" y="1176090"/>
            <a:ext cx="9606307" cy="7597716"/>
          </a:xfrm>
          <a:custGeom>
            <a:avLst/>
            <a:gdLst/>
            <a:ahLst/>
            <a:cxnLst/>
            <a:rect r="r" b="b" t="t" l="l"/>
            <a:pathLst>
              <a:path h="7597716" w="9606307">
                <a:moveTo>
                  <a:pt x="0" y="0"/>
                </a:moveTo>
                <a:lnTo>
                  <a:pt x="9606307" y="0"/>
                </a:lnTo>
                <a:lnTo>
                  <a:pt x="9606307" y="7597715"/>
                </a:lnTo>
                <a:lnTo>
                  <a:pt x="0" y="7597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778864" y="6078287"/>
            <a:ext cx="2753175" cy="4114800"/>
          </a:xfrm>
          <a:custGeom>
            <a:avLst/>
            <a:gdLst/>
            <a:ahLst/>
            <a:cxnLst/>
            <a:rect r="r" b="b" t="t" l="l"/>
            <a:pathLst>
              <a:path h="4114800" w="2753175">
                <a:moveTo>
                  <a:pt x="0" y="0"/>
                </a:moveTo>
                <a:lnTo>
                  <a:pt x="2753175" y="0"/>
                </a:lnTo>
                <a:lnTo>
                  <a:pt x="275317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481074" y="-1328060"/>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1154278">
            <a:off x="5660273" y="2739736"/>
            <a:ext cx="8194915" cy="3617565"/>
          </a:xfrm>
          <a:prstGeom prst="rect">
            <a:avLst/>
          </a:prstGeom>
        </p:spPr>
        <p:txBody>
          <a:bodyPr anchor="t" rtlCol="false" tIns="0" lIns="0" bIns="0" rIns="0">
            <a:spAutoFit/>
          </a:bodyPr>
          <a:lstStyle/>
          <a:p>
            <a:pPr algn="ctr">
              <a:lnSpc>
                <a:spcPts val="4110"/>
              </a:lnSpc>
            </a:pPr>
            <a:r>
              <a:rPr lang="en-US" sz="2936" b="true">
                <a:solidFill>
                  <a:srgbClr val="021828"/>
                </a:solidFill>
                <a:latin typeface="Aileron Bold"/>
                <a:ea typeface="Aileron Bold"/>
                <a:cs typeface="Aileron Bold"/>
                <a:sym typeface="Aileron Bold"/>
              </a:rPr>
              <a:t>wow.. facinating results on BG2</a:t>
            </a:r>
          </a:p>
          <a:p>
            <a:pPr algn="ctr">
              <a:lnSpc>
                <a:spcPts val="4110"/>
              </a:lnSpc>
            </a:pPr>
            <a:r>
              <a:rPr lang="en-US" sz="2936" b="true">
                <a:solidFill>
                  <a:srgbClr val="021828"/>
                </a:solidFill>
                <a:latin typeface="Aileron Bold"/>
                <a:ea typeface="Aileron Bold"/>
                <a:cs typeface="Aileron Bold"/>
                <a:sym typeface="Aileron Bold"/>
              </a:rPr>
              <a:t>let’s try on BG1</a:t>
            </a:r>
          </a:p>
          <a:p>
            <a:pPr algn="ctr">
              <a:lnSpc>
                <a:spcPts val="4110"/>
              </a:lnSpc>
            </a:pPr>
            <a:r>
              <a:rPr lang="en-US" sz="2936" b="true">
                <a:solidFill>
                  <a:srgbClr val="021828"/>
                </a:solidFill>
                <a:latin typeface="Aileron Bold"/>
                <a:ea typeface="Aileron Bold"/>
                <a:cs typeface="Aileron Bold"/>
                <a:sym typeface="Aileron Bold"/>
              </a:rPr>
              <a:t>but wait, will it work for lower code rates?</a:t>
            </a:r>
          </a:p>
          <a:p>
            <a:pPr algn="ctr">
              <a:lnSpc>
                <a:spcPts val="4110"/>
              </a:lnSpc>
            </a:pPr>
            <a:r>
              <a:rPr lang="en-US" sz="2936" b="true">
                <a:solidFill>
                  <a:srgbClr val="021828"/>
                </a:solidFill>
                <a:latin typeface="Aileron Bold"/>
                <a:ea typeface="Aileron Bold"/>
                <a:cs typeface="Aileron Bold"/>
                <a:sym typeface="Aileron Bold"/>
              </a:rPr>
              <a:t>especially coderate like 1/4?</a:t>
            </a:r>
          </a:p>
          <a:p>
            <a:pPr algn="ctr">
              <a:lnSpc>
                <a:spcPts val="4110"/>
              </a:lnSpc>
            </a:pPr>
            <a:r>
              <a:rPr lang="en-US" sz="2936" b="true">
                <a:solidFill>
                  <a:srgbClr val="021828"/>
                </a:solidFill>
                <a:latin typeface="Aileron Bold"/>
                <a:ea typeface="Aileron Bold"/>
                <a:cs typeface="Aileron Bold"/>
                <a:sym typeface="Aileron Bold"/>
              </a:rPr>
              <a:t>oh C’mon it’s  matlab  how </a:t>
            </a:r>
          </a:p>
          <a:p>
            <a:pPr algn="ctr">
              <a:lnSpc>
                <a:spcPts val="4110"/>
              </a:lnSpc>
            </a:pPr>
            <a:r>
              <a:rPr lang="en-US" sz="2936" b="true">
                <a:solidFill>
                  <a:srgbClr val="021828"/>
                </a:solidFill>
                <a:latin typeface="Aileron Bold"/>
                <a:ea typeface="Aileron Bold"/>
                <a:cs typeface="Aileron Bold"/>
                <a:sym typeface="Aileron Bold"/>
              </a:rPr>
              <a:t>does it know whether we’r giving higher </a:t>
            </a:r>
          </a:p>
          <a:p>
            <a:pPr algn="ctr" marL="0" indent="0" lvl="0">
              <a:lnSpc>
                <a:spcPts val="4110"/>
              </a:lnSpc>
              <a:spcBef>
                <a:spcPct val="0"/>
              </a:spcBef>
            </a:pPr>
            <a:r>
              <a:rPr lang="en-US" b="true" sz="2936">
                <a:solidFill>
                  <a:srgbClr val="021828"/>
                </a:solidFill>
                <a:latin typeface="Aileron Bold"/>
                <a:ea typeface="Aileron Bold"/>
                <a:cs typeface="Aileron Bold"/>
                <a:sym typeface="Aileron Bold"/>
              </a:rPr>
              <a:t>or lower coderates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95641" y="547036"/>
            <a:ext cx="1738414" cy="2192954"/>
          </a:xfrm>
          <a:custGeom>
            <a:avLst/>
            <a:gdLst/>
            <a:ahLst/>
            <a:cxnLst/>
            <a:rect r="r" b="b" t="t" l="l"/>
            <a:pathLst>
              <a:path h="2192954" w="1738414">
                <a:moveTo>
                  <a:pt x="0" y="0"/>
                </a:moveTo>
                <a:lnTo>
                  <a:pt x="1738415" y="0"/>
                </a:lnTo>
                <a:lnTo>
                  <a:pt x="1738415" y="2192954"/>
                </a:lnTo>
                <a:lnTo>
                  <a:pt x="0" y="2192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09707" y="4593532"/>
            <a:ext cx="12335513" cy="2213550"/>
          </a:xfrm>
          <a:custGeom>
            <a:avLst/>
            <a:gdLst/>
            <a:ahLst/>
            <a:cxnLst/>
            <a:rect r="r" b="b" t="t" l="l"/>
            <a:pathLst>
              <a:path h="2213550" w="12335513">
                <a:moveTo>
                  <a:pt x="0" y="0"/>
                </a:moveTo>
                <a:lnTo>
                  <a:pt x="12335513" y="0"/>
                </a:lnTo>
                <a:lnTo>
                  <a:pt x="12335513" y="2213551"/>
                </a:lnTo>
                <a:lnTo>
                  <a:pt x="0" y="2213551"/>
                </a:lnTo>
                <a:lnTo>
                  <a:pt x="0" y="0"/>
                </a:lnTo>
                <a:close/>
              </a:path>
            </a:pathLst>
          </a:custGeom>
          <a:blipFill>
            <a:blip r:embed="rId4"/>
            <a:stretch>
              <a:fillRect l="0" t="0" r="0" b="0"/>
            </a:stretch>
          </a:blipFill>
        </p:spPr>
      </p:sp>
      <p:sp>
        <p:nvSpPr>
          <p:cNvPr name="Freeform 4" id="4"/>
          <p:cNvSpPr/>
          <p:nvPr/>
        </p:nvSpPr>
        <p:spPr>
          <a:xfrm flipH="false" flipV="false" rot="-1627993">
            <a:off x="4675425" y="2233190"/>
            <a:ext cx="2898906" cy="2303312"/>
          </a:xfrm>
          <a:custGeom>
            <a:avLst/>
            <a:gdLst/>
            <a:ahLst/>
            <a:cxnLst/>
            <a:rect r="r" b="b" t="t" l="l"/>
            <a:pathLst>
              <a:path h="2303312" w="2898906">
                <a:moveTo>
                  <a:pt x="0" y="0"/>
                </a:moveTo>
                <a:lnTo>
                  <a:pt x="2898906" y="0"/>
                </a:lnTo>
                <a:lnTo>
                  <a:pt x="2898906" y="2303313"/>
                </a:lnTo>
                <a:lnTo>
                  <a:pt x="0" y="2303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848942">
            <a:off x="4565340" y="7335395"/>
            <a:ext cx="1088734" cy="712626"/>
          </a:xfrm>
          <a:custGeom>
            <a:avLst/>
            <a:gdLst/>
            <a:ahLst/>
            <a:cxnLst/>
            <a:rect r="r" b="b" t="t" l="l"/>
            <a:pathLst>
              <a:path h="712626" w="1088734">
                <a:moveTo>
                  <a:pt x="0" y="0"/>
                </a:moveTo>
                <a:lnTo>
                  <a:pt x="1088734" y="0"/>
                </a:lnTo>
                <a:lnTo>
                  <a:pt x="1088734" y="712625"/>
                </a:lnTo>
                <a:lnTo>
                  <a:pt x="0" y="712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369620" y="1389621"/>
            <a:ext cx="7032622" cy="450633"/>
          </a:xfrm>
          <a:prstGeom prst="rect">
            <a:avLst/>
          </a:prstGeom>
        </p:spPr>
        <p:txBody>
          <a:bodyPr anchor="t" rtlCol="false" tIns="0" lIns="0" bIns="0" rIns="0">
            <a:spAutoFit/>
          </a:bodyPr>
          <a:lstStyle/>
          <a:p>
            <a:pPr algn="ctr" marL="0" indent="0" lvl="0">
              <a:lnSpc>
                <a:spcPts val="3648"/>
              </a:lnSpc>
              <a:spcBef>
                <a:spcPct val="0"/>
              </a:spcBef>
            </a:pPr>
            <a:r>
              <a:rPr lang="en-US" b="true" sz="2605">
                <a:solidFill>
                  <a:srgbClr val="021828"/>
                </a:solidFill>
                <a:latin typeface="Aileron Bold"/>
                <a:ea typeface="Aileron Bold"/>
                <a:cs typeface="Aileron Bold"/>
                <a:sym typeface="Aileron Bold"/>
              </a:rPr>
              <a:t>but here is...</a:t>
            </a:r>
          </a:p>
        </p:txBody>
      </p:sp>
      <p:sp>
        <p:nvSpPr>
          <p:cNvPr name="TextBox 7" id="7"/>
          <p:cNvSpPr txBox="true"/>
          <p:nvPr/>
        </p:nvSpPr>
        <p:spPr>
          <a:xfrm rot="0">
            <a:off x="2146691" y="1389621"/>
            <a:ext cx="7032622" cy="450633"/>
          </a:xfrm>
          <a:prstGeom prst="rect">
            <a:avLst/>
          </a:prstGeom>
        </p:spPr>
        <p:txBody>
          <a:bodyPr anchor="t" rtlCol="false" tIns="0" lIns="0" bIns="0" rIns="0">
            <a:spAutoFit/>
          </a:bodyPr>
          <a:lstStyle/>
          <a:p>
            <a:pPr algn="ctr" marL="0" indent="0" lvl="0">
              <a:lnSpc>
                <a:spcPts val="3648"/>
              </a:lnSpc>
              <a:spcBef>
                <a:spcPct val="0"/>
              </a:spcBef>
            </a:pPr>
            <a:r>
              <a:rPr lang="en-US" b="true" sz="2605">
                <a:solidFill>
                  <a:srgbClr val="021828"/>
                </a:solidFill>
                <a:latin typeface="Aileron Bold"/>
                <a:ea typeface="Aileron Bold"/>
                <a:cs typeface="Aileron Bold"/>
                <a:sym typeface="Aileron Bold"/>
              </a:rPr>
              <a:t>a catch....</a:t>
            </a:r>
          </a:p>
        </p:txBody>
      </p:sp>
      <p:sp>
        <p:nvSpPr>
          <p:cNvPr name="TextBox 8" id="8"/>
          <p:cNvSpPr txBox="true"/>
          <p:nvPr/>
        </p:nvSpPr>
        <p:spPr>
          <a:xfrm rot="0">
            <a:off x="7193132" y="2682840"/>
            <a:ext cx="8168664" cy="1531607"/>
          </a:xfrm>
          <a:prstGeom prst="rect">
            <a:avLst/>
          </a:prstGeom>
        </p:spPr>
        <p:txBody>
          <a:bodyPr anchor="t" rtlCol="false" tIns="0" lIns="0" bIns="0" rIns="0">
            <a:spAutoFit/>
          </a:bodyPr>
          <a:lstStyle/>
          <a:p>
            <a:pPr algn="ctr">
              <a:lnSpc>
                <a:spcPts val="4097"/>
              </a:lnSpc>
            </a:pPr>
            <a:r>
              <a:rPr lang="en-US" sz="2926" b="true">
                <a:solidFill>
                  <a:srgbClr val="021828"/>
                </a:solidFill>
                <a:latin typeface="Aileron Bold"/>
                <a:ea typeface="Aileron Bold"/>
                <a:cs typeface="Aileron Bold"/>
                <a:sym typeface="Aileron Bold"/>
              </a:rPr>
              <a:t>This is what we’ve found </a:t>
            </a:r>
          </a:p>
          <a:p>
            <a:pPr algn="ctr" marL="0" indent="0" lvl="0">
              <a:lnSpc>
                <a:spcPts val="4097"/>
              </a:lnSpc>
              <a:spcBef>
                <a:spcPct val="0"/>
              </a:spcBef>
            </a:pPr>
            <a:r>
              <a:rPr lang="en-US" b="true" sz="2926">
                <a:solidFill>
                  <a:srgbClr val="021828"/>
                </a:solidFill>
                <a:latin typeface="Aileron Bold"/>
                <a:ea typeface="Aileron Bold"/>
                <a:cs typeface="Aileron Bold"/>
                <a:sym typeface="Aileron Bold"/>
              </a:rPr>
              <a:t>when we tried to run code for BG1</a:t>
            </a:r>
          </a:p>
          <a:p>
            <a:pPr algn="ctr" marL="0" indent="0" lvl="0">
              <a:lnSpc>
                <a:spcPts val="4097"/>
              </a:lnSpc>
              <a:spcBef>
                <a:spcPct val="0"/>
              </a:spcBef>
            </a:pPr>
            <a:r>
              <a:rPr lang="en-US" b="true" sz="2926" strike="noStrike" u="none">
                <a:solidFill>
                  <a:srgbClr val="021828"/>
                </a:solidFill>
                <a:latin typeface="Aileron Bold"/>
                <a:ea typeface="Aileron Bold"/>
                <a:cs typeface="Aileron Bold"/>
                <a:sym typeface="Aileron Bold"/>
              </a:rPr>
              <a:t>for coderate = 1/4</a:t>
            </a:r>
          </a:p>
        </p:txBody>
      </p:sp>
      <p:sp>
        <p:nvSpPr>
          <p:cNvPr name="TextBox 9" id="9"/>
          <p:cNvSpPr txBox="true"/>
          <p:nvPr/>
        </p:nvSpPr>
        <p:spPr>
          <a:xfrm rot="0">
            <a:off x="749724" y="8514721"/>
            <a:ext cx="8168664" cy="1015343"/>
          </a:xfrm>
          <a:prstGeom prst="rect">
            <a:avLst/>
          </a:prstGeom>
        </p:spPr>
        <p:txBody>
          <a:bodyPr anchor="t" rtlCol="false" tIns="0" lIns="0" bIns="0" rIns="0">
            <a:spAutoFit/>
          </a:bodyPr>
          <a:lstStyle/>
          <a:p>
            <a:pPr algn="ctr" marL="0" indent="0" lvl="0">
              <a:lnSpc>
                <a:spcPts val="4097"/>
              </a:lnSpc>
              <a:spcBef>
                <a:spcPct val="0"/>
              </a:spcBef>
            </a:pPr>
            <a:r>
              <a:rPr lang="en-US" b="true" sz="2926">
                <a:solidFill>
                  <a:srgbClr val="021828"/>
                </a:solidFill>
                <a:latin typeface="Aileron Bold"/>
                <a:ea typeface="Aileron Bold"/>
                <a:cs typeface="Aileron Bold"/>
                <a:sym typeface="Aileron Bold"/>
              </a:rPr>
              <a:t>not only theoretically but practically BG1 really works for higher code rate only...</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68420" y="5806650"/>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36521" y="3307946"/>
            <a:ext cx="2594369" cy="4588246"/>
            <a:chOff x="0" y="0"/>
            <a:chExt cx="683291" cy="1208427"/>
          </a:xfrm>
        </p:grpSpPr>
        <p:sp>
          <p:nvSpPr>
            <p:cNvPr name="Freeform 8" id="8"/>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9" id="9"/>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3204076" y="1028700"/>
            <a:ext cx="4055224" cy="2826827"/>
            <a:chOff x="0" y="0"/>
            <a:chExt cx="5406965" cy="3769102"/>
          </a:xfrm>
        </p:grpSpPr>
        <p:sp>
          <p:nvSpPr>
            <p:cNvPr name="Freeform 11" id="11"/>
            <p:cNvSpPr/>
            <p:nvPr/>
          </p:nvSpPr>
          <p:spPr>
            <a:xfrm flipH="false" flipV="false" rot="0">
              <a:off x="2014388" y="376526"/>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0" y="1161481"/>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1092" y="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4" id="14"/>
          <p:cNvSpPr txBox="true"/>
          <p:nvPr/>
        </p:nvSpPr>
        <p:spPr>
          <a:xfrm rot="0">
            <a:off x="3086100" y="2867246"/>
            <a:ext cx="11834500" cy="4371532"/>
          </a:xfrm>
          <a:prstGeom prst="rect">
            <a:avLst/>
          </a:prstGeom>
        </p:spPr>
        <p:txBody>
          <a:bodyPr anchor="t" rtlCol="false" tIns="0" lIns="0" bIns="0" rIns="0">
            <a:spAutoFit/>
          </a:bodyPr>
          <a:lstStyle/>
          <a:p>
            <a:pPr algn="ctr">
              <a:lnSpc>
                <a:spcPts val="8426"/>
              </a:lnSpc>
            </a:pPr>
            <a:r>
              <a:rPr lang="en-US" sz="6634" b="true">
                <a:solidFill>
                  <a:srgbClr val="000000"/>
                </a:solidFill>
                <a:latin typeface="Akzidenz-Grotesk Bold"/>
                <a:ea typeface="Akzidenz-Grotesk Bold"/>
                <a:cs typeface="Akzidenz-Grotesk Bold"/>
                <a:sym typeface="Akzidenz-Grotesk Bold"/>
              </a:rPr>
              <a:t>Results of Soft Decision Decoding</a:t>
            </a:r>
          </a:p>
          <a:p>
            <a:pPr algn="ctr">
              <a:lnSpc>
                <a:spcPts val="8426"/>
              </a:lnSpc>
            </a:pPr>
            <a:r>
              <a:rPr lang="en-US" sz="6634" b="true">
                <a:solidFill>
                  <a:srgbClr val="000000"/>
                </a:solidFill>
                <a:latin typeface="Akzidenz-Grotesk Bold"/>
                <a:ea typeface="Akzidenz-Grotesk Bold"/>
                <a:cs typeface="Akzidenz-Grotesk Bold"/>
                <a:sym typeface="Akzidenz-Grotesk Bold"/>
              </a:rPr>
              <a:t>for Matrix</a:t>
            </a:r>
          </a:p>
          <a:p>
            <a:pPr algn="ctr">
              <a:lnSpc>
                <a:spcPts val="8426"/>
              </a:lnSpc>
              <a:spcBef>
                <a:spcPct val="0"/>
              </a:spcBef>
            </a:pPr>
            <a:r>
              <a:rPr lang="en-US" b="true" sz="6634">
                <a:solidFill>
                  <a:srgbClr val="000000"/>
                </a:solidFill>
                <a:latin typeface="Akzidenz-Grotesk Bold"/>
                <a:ea typeface="Akzidenz-Grotesk Bold"/>
                <a:cs typeface="Akzidenz-Grotesk Bold"/>
                <a:sym typeface="Akzidenz-Grotesk Bold"/>
              </a:rPr>
              <a:t>NR_2_6_52</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1/4</a:t>
              </a:r>
            </a:p>
          </p:txBody>
        </p:sp>
      </p:grpSp>
      <p:sp>
        <p:nvSpPr>
          <p:cNvPr name="Freeform 10" id="10"/>
          <p:cNvSpPr/>
          <p:nvPr/>
        </p:nvSpPr>
        <p:spPr>
          <a:xfrm flipH="false" flipV="false" rot="0">
            <a:off x="8986355" y="2969272"/>
            <a:ext cx="6109463" cy="4506360"/>
          </a:xfrm>
          <a:custGeom>
            <a:avLst/>
            <a:gdLst/>
            <a:ahLst/>
            <a:cxnLst/>
            <a:rect r="r" b="b" t="t" l="l"/>
            <a:pathLst>
              <a:path h="4506360" w="6109463">
                <a:moveTo>
                  <a:pt x="0" y="0"/>
                </a:moveTo>
                <a:lnTo>
                  <a:pt x="6109463" y="0"/>
                </a:lnTo>
                <a:lnTo>
                  <a:pt x="6109463" y="4506360"/>
                </a:lnTo>
                <a:lnTo>
                  <a:pt x="0" y="4506360"/>
                </a:lnTo>
                <a:lnTo>
                  <a:pt x="0" y="0"/>
                </a:lnTo>
                <a:close/>
              </a:path>
            </a:pathLst>
          </a:custGeom>
          <a:blipFill>
            <a:blip r:embed="rId8"/>
            <a:stretch>
              <a:fillRect l="0" t="-778" r="0" b="-778"/>
            </a:stretch>
          </a:blipFill>
        </p:spPr>
      </p:sp>
      <p:sp>
        <p:nvSpPr>
          <p:cNvPr name="Freeform 11" id="11"/>
          <p:cNvSpPr/>
          <p:nvPr/>
        </p:nvSpPr>
        <p:spPr>
          <a:xfrm flipH="false" flipV="false" rot="0">
            <a:off x="1700716" y="2969272"/>
            <a:ext cx="6618728" cy="4984816"/>
          </a:xfrm>
          <a:custGeom>
            <a:avLst/>
            <a:gdLst/>
            <a:ahLst/>
            <a:cxnLst/>
            <a:rect r="r" b="b" t="t" l="l"/>
            <a:pathLst>
              <a:path h="4984816" w="6618728">
                <a:moveTo>
                  <a:pt x="0" y="0"/>
                </a:moveTo>
                <a:lnTo>
                  <a:pt x="6618728" y="0"/>
                </a:lnTo>
                <a:lnTo>
                  <a:pt x="6618728" y="4984816"/>
                </a:lnTo>
                <a:lnTo>
                  <a:pt x="0" y="4984816"/>
                </a:lnTo>
                <a:lnTo>
                  <a:pt x="0" y="0"/>
                </a:lnTo>
                <a:close/>
              </a:path>
            </a:pathLst>
          </a:custGeom>
          <a:blipFill>
            <a:blip r:embed="rId9"/>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1/3</a:t>
              </a:r>
            </a:p>
          </p:txBody>
        </p:sp>
      </p:grpSp>
      <p:sp>
        <p:nvSpPr>
          <p:cNvPr name="Freeform 10" id="10"/>
          <p:cNvSpPr/>
          <p:nvPr/>
        </p:nvSpPr>
        <p:spPr>
          <a:xfrm flipH="false" flipV="false" rot="0">
            <a:off x="9444977" y="2351244"/>
            <a:ext cx="7195224" cy="5584511"/>
          </a:xfrm>
          <a:custGeom>
            <a:avLst/>
            <a:gdLst/>
            <a:ahLst/>
            <a:cxnLst/>
            <a:rect r="r" b="b" t="t" l="l"/>
            <a:pathLst>
              <a:path h="5584511" w="7195224">
                <a:moveTo>
                  <a:pt x="0" y="0"/>
                </a:moveTo>
                <a:lnTo>
                  <a:pt x="7195224" y="0"/>
                </a:lnTo>
                <a:lnTo>
                  <a:pt x="7195224" y="5584512"/>
                </a:lnTo>
                <a:lnTo>
                  <a:pt x="0" y="5584512"/>
                </a:lnTo>
                <a:lnTo>
                  <a:pt x="0" y="0"/>
                </a:lnTo>
                <a:close/>
              </a:path>
            </a:pathLst>
          </a:custGeom>
          <a:blipFill>
            <a:blip r:embed="rId8"/>
            <a:stretch>
              <a:fillRect l="-1805" t="0" r="-1805" b="0"/>
            </a:stretch>
          </a:blipFill>
        </p:spPr>
      </p:sp>
      <p:sp>
        <p:nvSpPr>
          <p:cNvPr name="Freeform 11" id="11"/>
          <p:cNvSpPr/>
          <p:nvPr/>
        </p:nvSpPr>
        <p:spPr>
          <a:xfrm flipH="false" flipV="false" rot="0">
            <a:off x="1467677" y="2419719"/>
            <a:ext cx="7084806" cy="5447561"/>
          </a:xfrm>
          <a:custGeom>
            <a:avLst/>
            <a:gdLst/>
            <a:ahLst/>
            <a:cxnLst/>
            <a:rect r="r" b="b" t="t" l="l"/>
            <a:pathLst>
              <a:path h="5447561" w="7084806">
                <a:moveTo>
                  <a:pt x="0" y="0"/>
                </a:moveTo>
                <a:lnTo>
                  <a:pt x="7084806" y="0"/>
                </a:lnTo>
                <a:lnTo>
                  <a:pt x="7084806" y="5447562"/>
                </a:lnTo>
                <a:lnTo>
                  <a:pt x="0" y="5447562"/>
                </a:lnTo>
                <a:lnTo>
                  <a:pt x="0" y="0"/>
                </a:lnTo>
                <a:close/>
              </a:path>
            </a:pathLst>
          </a:custGeom>
          <a:blipFill>
            <a:blip r:embed="rId9"/>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1/2</a:t>
              </a:r>
            </a:p>
          </p:txBody>
        </p:sp>
      </p:grpSp>
      <p:sp>
        <p:nvSpPr>
          <p:cNvPr name="Freeform 10" id="10"/>
          <p:cNvSpPr/>
          <p:nvPr/>
        </p:nvSpPr>
        <p:spPr>
          <a:xfrm flipH="false" flipV="false" rot="0">
            <a:off x="9753597" y="2691397"/>
            <a:ext cx="6363827" cy="4904207"/>
          </a:xfrm>
          <a:custGeom>
            <a:avLst/>
            <a:gdLst/>
            <a:ahLst/>
            <a:cxnLst/>
            <a:rect r="r" b="b" t="t" l="l"/>
            <a:pathLst>
              <a:path h="4904207" w="6363827">
                <a:moveTo>
                  <a:pt x="0" y="0"/>
                </a:moveTo>
                <a:lnTo>
                  <a:pt x="6363827" y="0"/>
                </a:lnTo>
                <a:lnTo>
                  <a:pt x="6363827" y="4904206"/>
                </a:lnTo>
                <a:lnTo>
                  <a:pt x="0" y="4904206"/>
                </a:lnTo>
                <a:lnTo>
                  <a:pt x="0" y="0"/>
                </a:lnTo>
                <a:close/>
              </a:path>
            </a:pathLst>
          </a:custGeom>
          <a:blipFill>
            <a:blip r:embed="rId8"/>
            <a:stretch>
              <a:fillRect l="-1438" t="0" r="-1438" b="0"/>
            </a:stretch>
          </a:blipFill>
        </p:spPr>
      </p:sp>
      <p:sp>
        <p:nvSpPr>
          <p:cNvPr name="Freeform 11" id="11"/>
          <p:cNvSpPr/>
          <p:nvPr/>
        </p:nvSpPr>
        <p:spPr>
          <a:xfrm flipH="false" flipV="false" rot="0">
            <a:off x="1739363" y="2630896"/>
            <a:ext cx="6541435" cy="5025208"/>
          </a:xfrm>
          <a:custGeom>
            <a:avLst/>
            <a:gdLst/>
            <a:ahLst/>
            <a:cxnLst/>
            <a:rect r="r" b="b" t="t" l="l"/>
            <a:pathLst>
              <a:path h="5025208" w="6541435">
                <a:moveTo>
                  <a:pt x="0" y="0"/>
                </a:moveTo>
                <a:lnTo>
                  <a:pt x="6541434" y="0"/>
                </a:lnTo>
                <a:lnTo>
                  <a:pt x="6541434" y="5025208"/>
                </a:lnTo>
                <a:lnTo>
                  <a:pt x="0" y="5025208"/>
                </a:lnTo>
                <a:lnTo>
                  <a:pt x="0" y="0"/>
                </a:lnTo>
                <a:close/>
              </a:path>
            </a:pathLst>
          </a:custGeom>
          <a:blipFill>
            <a:blip r:embed="rId9"/>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5010080" y="474343"/>
            <a:ext cx="8869793" cy="1108714"/>
            <a:chOff x="0" y="0"/>
            <a:chExt cx="11826391" cy="1478286"/>
          </a:xfrm>
        </p:grpSpPr>
        <p:sp>
          <p:nvSpPr>
            <p:cNvPr name="Freeform 7" id="7"/>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Bold"/>
                  <a:ea typeface="Akzidenz-Grotesk Bold"/>
                  <a:cs typeface="Akzidenz-Grotesk Bold"/>
                  <a:sym typeface="Akzidenz-Grotesk Bold"/>
                </a:rPr>
                <a:t>Rate = 3/5</a:t>
              </a:r>
            </a:p>
          </p:txBody>
        </p:sp>
      </p:grpSp>
      <p:sp>
        <p:nvSpPr>
          <p:cNvPr name="Freeform 10" id="10"/>
          <p:cNvSpPr/>
          <p:nvPr/>
        </p:nvSpPr>
        <p:spPr>
          <a:xfrm flipH="false" flipV="false" rot="0">
            <a:off x="1979932" y="2441620"/>
            <a:ext cx="7164068" cy="5380738"/>
          </a:xfrm>
          <a:custGeom>
            <a:avLst/>
            <a:gdLst/>
            <a:ahLst/>
            <a:cxnLst/>
            <a:rect r="r" b="b" t="t" l="l"/>
            <a:pathLst>
              <a:path h="5380738" w="7164068">
                <a:moveTo>
                  <a:pt x="0" y="0"/>
                </a:moveTo>
                <a:lnTo>
                  <a:pt x="7164068" y="0"/>
                </a:lnTo>
                <a:lnTo>
                  <a:pt x="7164068" y="5380737"/>
                </a:lnTo>
                <a:lnTo>
                  <a:pt x="0" y="5380737"/>
                </a:lnTo>
                <a:lnTo>
                  <a:pt x="0" y="0"/>
                </a:lnTo>
                <a:close/>
              </a:path>
            </a:pathLst>
          </a:custGeom>
          <a:blipFill>
            <a:blip r:embed="rId8"/>
            <a:stretch>
              <a:fillRect l="0" t="0" r="0" b="0"/>
            </a:stretch>
          </a:blipFill>
        </p:spPr>
      </p:sp>
      <p:sp>
        <p:nvSpPr>
          <p:cNvPr name="Freeform 11" id="11"/>
          <p:cNvSpPr/>
          <p:nvPr/>
        </p:nvSpPr>
        <p:spPr>
          <a:xfrm flipH="false" flipV="false" rot="0">
            <a:off x="10084198" y="2441620"/>
            <a:ext cx="6387139" cy="4925675"/>
          </a:xfrm>
          <a:custGeom>
            <a:avLst/>
            <a:gdLst/>
            <a:ahLst/>
            <a:cxnLst/>
            <a:rect r="r" b="b" t="t" l="l"/>
            <a:pathLst>
              <a:path h="4925675" w="6387139">
                <a:moveTo>
                  <a:pt x="0" y="0"/>
                </a:moveTo>
                <a:lnTo>
                  <a:pt x="6387139" y="0"/>
                </a:lnTo>
                <a:lnTo>
                  <a:pt x="6387139" y="4925674"/>
                </a:lnTo>
                <a:lnTo>
                  <a:pt x="0" y="4925674"/>
                </a:lnTo>
                <a:lnTo>
                  <a:pt x="0" y="0"/>
                </a:lnTo>
                <a:close/>
              </a:path>
            </a:pathLst>
          </a:custGeom>
          <a:blipFill>
            <a:blip r:embed="rId9"/>
            <a:stretch>
              <a:fillRect l="-1474" t="0" r="-1474"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5209" y="763157"/>
            <a:ext cx="20383652" cy="9083708"/>
            <a:chOff x="0" y="0"/>
            <a:chExt cx="27178202" cy="12111610"/>
          </a:xfrm>
        </p:grpSpPr>
        <p:grpSp>
          <p:nvGrpSpPr>
            <p:cNvPr name="Group 3" id="3"/>
            <p:cNvGrpSpPr/>
            <p:nvPr/>
          </p:nvGrpSpPr>
          <p:grpSpPr>
            <a:xfrm rot="0">
              <a:off x="20760557" y="2692287"/>
              <a:ext cx="6417645" cy="5170644"/>
              <a:chOff x="0" y="0"/>
              <a:chExt cx="1267683" cy="1021362"/>
            </a:xfrm>
          </p:grpSpPr>
          <p:sp>
            <p:nvSpPr>
              <p:cNvPr name="Freeform 4" id="4"/>
              <p:cNvSpPr/>
              <p:nvPr/>
            </p:nvSpPr>
            <p:spPr>
              <a:xfrm flipH="false" flipV="false" rot="0">
                <a:off x="0" y="0"/>
                <a:ext cx="1267683" cy="1021362"/>
              </a:xfrm>
              <a:custGeom>
                <a:avLst/>
                <a:gdLst/>
                <a:ahLst/>
                <a:cxnLst/>
                <a:rect r="r" b="b" t="t" l="l"/>
                <a:pathLst>
                  <a:path h="1021362" w="1267683">
                    <a:moveTo>
                      <a:pt x="94899" y="0"/>
                    </a:moveTo>
                    <a:lnTo>
                      <a:pt x="1172783" y="0"/>
                    </a:lnTo>
                    <a:cubicBezTo>
                      <a:pt x="1197952" y="0"/>
                      <a:pt x="1222090" y="9998"/>
                      <a:pt x="1239887" y="27795"/>
                    </a:cubicBezTo>
                    <a:cubicBezTo>
                      <a:pt x="1257685" y="45593"/>
                      <a:pt x="1267683" y="69731"/>
                      <a:pt x="1267683" y="94899"/>
                    </a:cubicBezTo>
                    <a:lnTo>
                      <a:pt x="1267683" y="926462"/>
                    </a:lnTo>
                    <a:cubicBezTo>
                      <a:pt x="1267683" y="951631"/>
                      <a:pt x="1257685" y="975769"/>
                      <a:pt x="1239887" y="993566"/>
                    </a:cubicBezTo>
                    <a:cubicBezTo>
                      <a:pt x="1222090" y="1011363"/>
                      <a:pt x="1197952" y="1021362"/>
                      <a:pt x="1172783" y="1021362"/>
                    </a:cubicBezTo>
                    <a:lnTo>
                      <a:pt x="94899" y="1021362"/>
                    </a:lnTo>
                    <a:cubicBezTo>
                      <a:pt x="42488" y="1021362"/>
                      <a:pt x="0" y="978874"/>
                      <a:pt x="0" y="926462"/>
                    </a:cubicBezTo>
                    <a:lnTo>
                      <a:pt x="0" y="94899"/>
                    </a:lnTo>
                    <a:cubicBezTo>
                      <a:pt x="0" y="42488"/>
                      <a:pt x="42488" y="0"/>
                      <a:pt x="94899" y="0"/>
                    </a:cubicBezTo>
                    <a:close/>
                  </a:path>
                </a:pathLst>
              </a:custGeom>
              <a:solidFill>
                <a:srgbClr val="E1EDFC"/>
              </a:solidFill>
            </p:spPr>
          </p:sp>
          <p:sp>
            <p:nvSpPr>
              <p:cNvPr name="TextBox 5" id="5"/>
              <p:cNvSpPr txBox="true"/>
              <p:nvPr/>
            </p:nvSpPr>
            <p:spPr>
              <a:xfrm>
                <a:off x="0" y="-47625"/>
                <a:ext cx="1267683" cy="106898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23312469" y="11606160"/>
              <a:ext cx="1635280" cy="505450"/>
            </a:xfrm>
            <a:custGeom>
              <a:avLst/>
              <a:gdLst/>
              <a:ahLst/>
              <a:cxnLst/>
              <a:rect r="r" b="b" t="t" l="l"/>
              <a:pathLst>
                <a:path h="505450" w="1635280">
                  <a:moveTo>
                    <a:pt x="0" y="0"/>
                  </a:moveTo>
                  <a:lnTo>
                    <a:pt x="1635280" y="0"/>
                  </a:lnTo>
                  <a:lnTo>
                    <a:pt x="1635280" y="505450"/>
                  </a:lnTo>
                  <a:lnTo>
                    <a:pt x="0" y="505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672259" y="354057"/>
              <a:ext cx="1280420" cy="1280420"/>
            </a:xfrm>
            <a:custGeom>
              <a:avLst/>
              <a:gdLst/>
              <a:ahLst/>
              <a:cxnLst/>
              <a:rect r="r" b="b" t="t" l="l"/>
              <a:pathLst>
                <a:path h="1280420" w="1280420">
                  <a:moveTo>
                    <a:pt x="0" y="0"/>
                  </a:moveTo>
                  <a:lnTo>
                    <a:pt x="1280420" y="0"/>
                  </a:lnTo>
                  <a:lnTo>
                    <a:pt x="1280420" y="1280420"/>
                  </a:lnTo>
                  <a:lnTo>
                    <a:pt x="0" y="1280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497808" y="1018150"/>
              <a:ext cx="7348349" cy="1318645"/>
            </a:xfrm>
            <a:custGeom>
              <a:avLst/>
              <a:gdLst/>
              <a:ahLst/>
              <a:cxnLst/>
              <a:rect r="r" b="b" t="t" l="l"/>
              <a:pathLst>
                <a:path h="1318645" w="7348349">
                  <a:moveTo>
                    <a:pt x="0" y="0"/>
                  </a:moveTo>
                  <a:lnTo>
                    <a:pt x="7348349" y="0"/>
                  </a:lnTo>
                  <a:lnTo>
                    <a:pt x="7348349" y="1318645"/>
                  </a:lnTo>
                  <a:lnTo>
                    <a:pt x="0" y="13186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1278756" y="1379045"/>
              <a:ext cx="3963869" cy="44978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a:ea typeface="Aileron"/>
                  <a:cs typeface="Aileron"/>
                  <a:sym typeface="Aileron"/>
                </a:rPr>
                <a:t>2</a:t>
              </a:r>
            </a:p>
          </p:txBody>
        </p:sp>
        <p:sp>
          <p:nvSpPr>
            <p:cNvPr name="TextBox 10" id="10"/>
            <p:cNvSpPr txBox="true"/>
            <p:nvPr/>
          </p:nvSpPr>
          <p:spPr>
            <a:xfrm rot="0">
              <a:off x="14405687" y="1428766"/>
              <a:ext cx="3532591" cy="449789"/>
            </a:xfrm>
            <a:prstGeom prst="rect">
              <a:avLst/>
            </a:prstGeom>
          </p:spPr>
          <p:txBody>
            <a:bodyPr anchor="t" rtlCol="false" tIns="0" lIns="0" bIns="0" rIns="0">
              <a:spAutoFit/>
            </a:bodyPr>
            <a:lstStyle/>
            <a:p>
              <a:pPr algn="ctr">
                <a:lnSpc>
                  <a:spcPts val="2800"/>
                </a:lnSpc>
                <a:spcBef>
                  <a:spcPct val="0"/>
                </a:spcBef>
              </a:pPr>
              <a:r>
                <a:rPr lang="en-US" b="true" sz="2000">
                  <a:solidFill>
                    <a:srgbClr val="0E2F5F"/>
                  </a:solidFill>
                  <a:latin typeface="Aileron Bold"/>
                  <a:ea typeface="Aileron Bold"/>
                  <a:cs typeface="Aileron Bold"/>
                  <a:sym typeface="Aileron Bold"/>
                </a:rPr>
                <a:t>Parity Check Matrix</a:t>
              </a:r>
            </a:p>
          </p:txBody>
        </p:sp>
        <p:sp>
          <p:nvSpPr>
            <p:cNvPr name="Freeform 11" id="11"/>
            <p:cNvSpPr/>
            <p:nvPr/>
          </p:nvSpPr>
          <p:spPr>
            <a:xfrm flipH="false" flipV="false" rot="0">
              <a:off x="2958151" y="0"/>
              <a:ext cx="7348349" cy="1318645"/>
            </a:xfrm>
            <a:custGeom>
              <a:avLst/>
              <a:gdLst/>
              <a:ahLst/>
              <a:cxnLst/>
              <a:rect r="r" b="b" t="t" l="l"/>
              <a:pathLst>
                <a:path h="1318645" w="7348349">
                  <a:moveTo>
                    <a:pt x="0" y="0"/>
                  </a:moveTo>
                  <a:lnTo>
                    <a:pt x="7348349" y="0"/>
                  </a:lnTo>
                  <a:lnTo>
                    <a:pt x="7348349" y="1318645"/>
                  </a:lnTo>
                  <a:lnTo>
                    <a:pt x="0" y="13186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0" y="410616"/>
              <a:ext cx="7348349" cy="44978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a:ea typeface="Aileron"/>
                  <a:cs typeface="Aileron"/>
                  <a:sym typeface="Aileron"/>
                </a:rPr>
                <a:t>1</a:t>
              </a:r>
            </a:p>
          </p:txBody>
        </p:sp>
        <p:sp>
          <p:nvSpPr>
            <p:cNvPr name="TextBox 13" id="13"/>
            <p:cNvSpPr txBox="true"/>
            <p:nvPr/>
          </p:nvSpPr>
          <p:spPr>
            <a:xfrm rot="0">
              <a:off x="4866030" y="410616"/>
              <a:ext cx="3532591" cy="449789"/>
            </a:xfrm>
            <a:prstGeom prst="rect">
              <a:avLst/>
            </a:prstGeom>
          </p:spPr>
          <p:txBody>
            <a:bodyPr anchor="t" rtlCol="false" tIns="0" lIns="0" bIns="0" rIns="0">
              <a:spAutoFit/>
            </a:bodyPr>
            <a:lstStyle/>
            <a:p>
              <a:pPr algn="ctr">
                <a:lnSpc>
                  <a:spcPts val="2800"/>
                </a:lnSpc>
                <a:spcBef>
                  <a:spcPct val="0"/>
                </a:spcBef>
              </a:pPr>
              <a:r>
                <a:rPr lang="en-US" b="true" sz="2000">
                  <a:solidFill>
                    <a:srgbClr val="0E2F5F"/>
                  </a:solidFill>
                  <a:latin typeface="Aileron Bold"/>
                  <a:ea typeface="Aileron Bold"/>
                  <a:cs typeface="Aileron Bold"/>
                  <a:sym typeface="Aileron Bold"/>
                </a:rPr>
                <a:t>Base Matrix</a:t>
              </a:r>
            </a:p>
          </p:txBody>
        </p:sp>
        <p:sp>
          <p:nvSpPr>
            <p:cNvPr name="Freeform 14" id="14"/>
            <p:cNvSpPr/>
            <p:nvPr/>
          </p:nvSpPr>
          <p:spPr>
            <a:xfrm flipH="false" flipV="false" rot="-870000">
              <a:off x="1209727" y="1086449"/>
              <a:ext cx="2300368" cy="1815483"/>
            </a:xfrm>
            <a:custGeom>
              <a:avLst/>
              <a:gdLst/>
              <a:ahLst/>
              <a:cxnLst/>
              <a:rect r="r" b="b" t="t" l="l"/>
              <a:pathLst>
                <a:path h="1815483" w="2300368">
                  <a:moveTo>
                    <a:pt x="338286" y="0"/>
                  </a:moveTo>
                  <a:lnTo>
                    <a:pt x="2300367" y="507429"/>
                  </a:lnTo>
                  <a:lnTo>
                    <a:pt x="1962082" y="1815483"/>
                  </a:lnTo>
                  <a:lnTo>
                    <a:pt x="0" y="1308054"/>
                  </a:lnTo>
                  <a:lnTo>
                    <a:pt x="338286" y="0"/>
                  </a:lnTo>
                  <a:close/>
                </a:path>
              </a:pathLst>
            </a:custGeom>
            <a:blipFill>
              <a:blip r:embed="rId6">
                <a:extLst>
                  <a:ext uri="{96DAC541-7B7A-43D3-8B79-37D633B846F1}">
                    <asvg:svgBlip xmlns:asvg="http://schemas.microsoft.com/office/drawing/2016/SVG/main" r:embed="rId7"/>
                  </a:ext>
                </a:extLst>
              </a:blip>
              <a:stretch>
                <a:fillRect l="-339469" t="-28961" r="-628062" b="-113768"/>
              </a:stretch>
            </a:blipFill>
          </p:spPr>
        </p:sp>
        <p:sp>
          <p:nvSpPr>
            <p:cNvPr name="TextBox 15" id="15"/>
            <p:cNvSpPr txBox="true"/>
            <p:nvPr/>
          </p:nvSpPr>
          <p:spPr>
            <a:xfrm rot="0">
              <a:off x="1903988" y="1589657"/>
              <a:ext cx="1101599" cy="646095"/>
            </a:xfrm>
            <a:prstGeom prst="rect">
              <a:avLst/>
            </a:prstGeom>
          </p:spPr>
          <p:txBody>
            <a:bodyPr anchor="t" rtlCol="false" tIns="0" lIns="0" bIns="0" rIns="0">
              <a:spAutoFit/>
            </a:bodyPr>
            <a:lstStyle/>
            <a:p>
              <a:pPr algn="ctr">
                <a:lnSpc>
                  <a:spcPts val="1982"/>
                </a:lnSpc>
                <a:spcBef>
                  <a:spcPct val="0"/>
                </a:spcBef>
              </a:pPr>
              <a:r>
                <a:rPr lang="en-US" b="true" sz="1416">
                  <a:solidFill>
                    <a:srgbClr val="0E2F5F"/>
                  </a:solidFill>
                  <a:latin typeface="Aileron Bold"/>
                  <a:ea typeface="Aileron Bold"/>
                  <a:cs typeface="Aileron Bold"/>
                  <a:sym typeface="Aileron Bold"/>
                </a:rPr>
                <a:t>Random Message</a:t>
              </a:r>
            </a:p>
          </p:txBody>
        </p:sp>
        <p:sp>
          <p:nvSpPr>
            <p:cNvPr name="Freeform 16" id="16"/>
            <p:cNvSpPr/>
            <p:nvPr/>
          </p:nvSpPr>
          <p:spPr>
            <a:xfrm flipH="false" flipV="false" rot="742937">
              <a:off x="3340891" y="2012286"/>
              <a:ext cx="1757761" cy="699909"/>
            </a:xfrm>
            <a:custGeom>
              <a:avLst/>
              <a:gdLst/>
              <a:ahLst/>
              <a:cxnLst/>
              <a:rect r="r" b="b" t="t" l="l"/>
              <a:pathLst>
                <a:path h="699909" w="1757761">
                  <a:moveTo>
                    <a:pt x="0" y="0"/>
                  </a:moveTo>
                  <a:lnTo>
                    <a:pt x="1757761" y="0"/>
                  </a:lnTo>
                  <a:lnTo>
                    <a:pt x="1757761" y="699908"/>
                  </a:lnTo>
                  <a:lnTo>
                    <a:pt x="0" y="699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2958151" y="6729346"/>
              <a:ext cx="7348349" cy="1318645"/>
            </a:xfrm>
            <a:custGeom>
              <a:avLst/>
              <a:gdLst/>
              <a:ahLst/>
              <a:cxnLst/>
              <a:rect r="r" b="b" t="t" l="l"/>
              <a:pathLst>
                <a:path h="1318645" w="7348349">
                  <a:moveTo>
                    <a:pt x="0" y="0"/>
                  </a:moveTo>
                  <a:lnTo>
                    <a:pt x="7348349" y="0"/>
                  </a:lnTo>
                  <a:lnTo>
                    <a:pt x="7348349" y="1318645"/>
                  </a:lnTo>
                  <a:lnTo>
                    <a:pt x="0" y="13186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718873" y="7139961"/>
              <a:ext cx="3963869" cy="44978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a:ea typeface="Aileron"/>
                  <a:cs typeface="Aileron"/>
                  <a:sym typeface="Aileron"/>
                </a:rPr>
                <a:t>5</a:t>
              </a:r>
            </a:p>
          </p:txBody>
        </p:sp>
        <p:sp>
          <p:nvSpPr>
            <p:cNvPr name="TextBox 19" id="19"/>
            <p:cNvSpPr txBox="true"/>
            <p:nvPr/>
          </p:nvSpPr>
          <p:spPr>
            <a:xfrm rot="0">
              <a:off x="4866030" y="7139961"/>
              <a:ext cx="3532591" cy="449789"/>
            </a:xfrm>
            <a:prstGeom prst="rect">
              <a:avLst/>
            </a:prstGeom>
          </p:spPr>
          <p:txBody>
            <a:bodyPr anchor="t" rtlCol="false" tIns="0" lIns="0" bIns="0" rIns="0">
              <a:spAutoFit/>
            </a:bodyPr>
            <a:lstStyle/>
            <a:p>
              <a:pPr algn="ctr">
                <a:lnSpc>
                  <a:spcPts val="2800"/>
                </a:lnSpc>
                <a:spcBef>
                  <a:spcPct val="0"/>
                </a:spcBef>
              </a:pPr>
              <a:r>
                <a:rPr lang="en-US" b="true" sz="2000">
                  <a:solidFill>
                    <a:srgbClr val="0E2F5F"/>
                  </a:solidFill>
                  <a:latin typeface="Aileron Bold"/>
                  <a:ea typeface="Aileron Bold"/>
                  <a:cs typeface="Aileron Bold"/>
                  <a:sym typeface="Aileron Bold"/>
                </a:rPr>
                <a:t>AWGN</a:t>
              </a:r>
            </a:p>
          </p:txBody>
        </p:sp>
        <p:sp>
          <p:nvSpPr>
            <p:cNvPr name="Freeform 20" id="20"/>
            <p:cNvSpPr/>
            <p:nvPr/>
          </p:nvSpPr>
          <p:spPr>
            <a:xfrm flipH="false" flipV="false" rot="0">
              <a:off x="12497808" y="5018487"/>
              <a:ext cx="7348349" cy="1318645"/>
            </a:xfrm>
            <a:custGeom>
              <a:avLst/>
              <a:gdLst/>
              <a:ahLst/>
              <a:cxnLst/>
              <a:rect r="r" b="b" t="t" l="l"/>
              <a:pathLst>
                <a:path h="1318645" w="7348349">
                  <a:moveTo>
                    <a:pt x="0" y="0"/>
                  </a:moveTo>
                  <a:lnTo>
                    <a:pt x="7348349" y="0"/>
                  </a:lnTo>
                  <a:lnTo>
                    <a:pt x="7348349" y="1318645"/>
                  </a:lnTo>
                  <a:lnTo>
                    <a:pt x="0" y="13186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4582611" y="5429102"/>
              <a:ext cx="3532591" cy="449789"/>
            </a:xfrm>
            <a:prstGeom prst="rect">
              <a:avLst/>
            </a:prstGeom>
          </p:spPr>
          <p:txBody>
            <a:bodyPr anchor="t" rtlCol="false" tIns="0" lIns="0" bIns="0" rIns="0">
              <a:spAutoFit/>
            </a:bodyPr>
            <a:lstStyle/>
            <a:p>
              <a:pPr algn="ctr">
                <a:lnSpc>
                  <a:spcPts val="2800"/>
                </a:lnSpc>
                <a:spcBef>
                  <a:spcPct val="0"/>
                </a:spcBef>
              </a:pPr>
              <a:r>
                <a:rPr lang="en-US" b="true" sz="2000">
                  <a:solidFill>
                    <a:srgbClr val="0E2F5F"/>
                  </a:solidFill>
                  <a:latin typeface="Aileron Bold"/>
                  <a:ea typeface="Aileron Bold"/>
                  <a:cs typeface="Aileron Bold"/>
                  <a:sym typeface="Aileron Bold"/>
                </a:rPr>
                <a:t>BPSK Modulator</a:t>
              </a:r>
            </a:p>
          </p:txBody>
        </p:sp>
        <p:sp>
          <p:nvSpPr>
            <p:cNvPr name="TextBox 22" id="22"/>
            <p:cNvSpPr txBox="true"/>
            <p:nvPr/>
          </p:nvSpPr>
          <p:spPr>
            <a:xfrm rot="0">
              <a:off x="11219711" y="5429102"/>
              <a:ext cx="3963869" cy="44978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a:ea typeface="Aileron"/>
                  <a:cs typeface="Aileron"/>
                  <a:sym typeface="Aileron"/>
                </a:rPr>
                <a:t>4</a:t>
              </a:r>
            </a:p>
          </p:txBody>
        </p:sp>
        <p:sp>
          <p:nvSpPr>
            <p:cNvPr name="Freeform 23" id="23"/>
            <p:cNvSpPr/>
            <p:nvPr/>
          </p:nvSpPr>
          <p:spPr>
            <a:xfrm flipH="false" flipV="false" rot="0">
              <a:off x="12527331" y="8765990"/>
              <a:ext cx="7348349" cy="1318645"/>
            </a:xfrm>
            <a:custGeom>
              <a:avLst/>
              <a:gdLst/>
              <a:ahLst/>
              <a:cxnLst/>
              <a:rect r="r" b="b" t="t" l="l"/>
              <a:pathLst>
                <a:path h="1318645" w="7348349">
                  <a:moveTo>
                    <a:pt x="0" y="0"/>
                  </a:moveTo>
                  <a:lnTo>
                    <a:pt x="7348349" y="0"/>
                  </a:lnTo>
                  <a:lnTo>
                    <a:pt x="7348349" y="1318646"/>
                  </a:lnTo>
                  <a:lnTo>
                    <a:pt x="0" y="13186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11249233" y="9176606"/>
              <a:ext cx="3963869" cy="44978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a:ea typeface="Aileron"/>
                  <a:cs typeface="Aileron"/>
                  <a:sym typeface="Aileron"/>
                </a:rPr>
                <a:t>6</a:t>
              </a:r>
            </a:p>
          </p:txBody>
        </p:sp>
        <p:sp>
          <p:nvSpPr>
            <p:cNvPr name="TextBox 25" id="25"/>
            <p:cNvSpPr txBox="true"/>
            <p:nvPr/>
          </p:nvSpPr>
          <p:spPr>
            <a:xfrm rot="0">
              <a:off x="14435210" y="9176606"/>
              <a:ext cx="3532591" cy="449789"/>
            </a:xfrm>
            <a:prstGeom prst="rect">
              <a:avLst/>
            </a:prstGeom>
          </p:spPr>
          <p:txBody>
            <a:bodyPr anchor="t" rtlCol="false" tIns="0" lIns="0" bIns="0" rIns="0">
              <a:spAutoFit/>
            </a:bodyPr>
            <a:lstStyle/>
            <a:p>
              <a:pPr algn="ctr">
                <a:lnSpc>
                  <a:spcPts val="2800"/>
                </a:lnSpc>
                <a:spcBef>
                  <a:spcPct val="0"/>
                </a:spcBef>
              </a:pPr>
              <a:r>
                <a:rPr lang="en-US" b="true" sz="2000">
                  <a:solidFill>
                    <a:srgbClr val="0E2F5F"/>
                  </a:solidFill>
                  <a:latin typeface="Aileron Bold"/>
                  <a:ea typeface="Aileron Bold"/>
                  <a:cs typeface="Aileron Bold"/>
                  <a:sym typeface="Aileron Bold"/>
                </a:rPr>
                <a:t>Received Message</a:t>
              </a:r>
            </a:p>
          </p:txBody>
        </p:sp>
        <p:sp>
          <p:nvSpPr>
            <p:cNvPr name="Freeform 26" id="26"/>
            <p:cNvSpPr/>
            <p:nvPr/>
          </p:nvSpPr>
          <p:spPr>
            <a:xfrm flipH="false" flipV="false" rot="0">
              <a:off x="2958151" y="10287515"/>
              <a:ext cx="7348349" cy="1318645"/>
            </a:xfrm>
            <a:custGeom>
              <a:avLst/>
              <a:gdLst/>
              <a:ahLst/>
              <a:cxnLst/>
              <a:rect r="r" b="b" t="t" l="l"/>
              <a:pathLst>
                <a:path h="1318645" w="7348349">
                  <a:moveTo>
                    <a:pt x="0" y="0"/>
                  </a:moveTo>
                  <a:lnTo>
                    <a:pt x="7348349" y="0"/>
                  </a:lnTo>
                  <a:lnTo>
                    <a:pt x="7348349" y="1318645"/>
                  </a:lnTo>
                  <a:lnTo>
                    <a:pt x="0" y="13186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718873" y="10382103"/>
              <a:ext cx="3963869" cy="44978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a:ea typeface="Aileron"/>
                  <a:cs typeface="Aileron"/>
                  <a:sym typeface="Aileron"/>
                </a:rPr>
                <a:t>6</a:t>
              </a:r>
            </a:p>
          </p:txBody>
        </p:sp>
        <p:sp>
          <p:nvSpPr>
            <p:cNvPr name="TextBox 28" id="28"/>
            <p:cNvSpPr txBox="true"/>
            <p:nvPr/>
          </p:nvSpPr>
          <p:spPr>
            <a:xfrm rot="0">
              <a:off x="4752421" y="10488385"/>
              <a:ext cx="3759811" cy="795831"/>
            </a:xfrm>
            <a:prstGeom prst="rect">
              <a:avLst/>
            </a:prstGeom>
          </p:spPr>
          <p:txBody>
            <a:bodyPr anchor="t" rtlCol="false" tIns="0" lIns="0" bIns="0" rIns="0">
              <a:spAutoFit/>
            </a:bodyPr>
            <a:lstStyle/>
            <a:p>
              <a:pPr algn="ctr">
                <a:lnSpc>
                  <a:spcPts val="2402"/>
                </a:lnSpc>
                <a:spcBef>
                  <a:spcPct val="0"/>
                </a:spcBef>
              </a:pPr>
              <a:r>
                <a:rPr lang="en-US" b="true" sz="1716">
                  <a:solidFill>
                    <a:srgbClr val="0E2F5F"/>
                  </a:solidFill>
                  <a:latin typeface="Aileron Bold"/>
                  <a:ea typeface="Aileron Bold"/>
                  <a:cs typeface="Aileron Bold"/>
                  <a:sym typeface="Aileron Bold"/>
                </a:rPr>
                <a:t>Hard Decision Decoding &amp; Soft Decision decoding</a:t>
              </a:r>
            </a:p>
          </p:txBody>
        </p:sp>
        <p:sp>
          <p:nvSpPr>
            <p:cNvPr name="Freeform 29" id="29"/>
            <p:cNvSpPr/>
            <p:nvPr/>
          </p:nvSpPr>
          <p:spPr>
            <a:xfrm flipH="false" flipV="false" rot="0">
              <a:off x="2958151" y="3483593"/>
              <a:ext cx="7348349" cy="1318645"/>
            </a:xfrm>
            <a:custGeom>
              <a:avLst/>
              <a:gdLst/>
              <a:ahLst/>
              <a:cxnLst/>
              <a:rect r="r" b="b" t="t" l="l"/>
              <a:pathLst>
                <a:path h="1318645" w="7348349">
                  <a:moveTo>
                    <a:pt x="0" y="0"/>
                  </a:moveTo>
                  <a:lnTo>
                    <a:pt x="7348349" y="0"/>
                  </a:lnTo>
                  <a:lnTo>
                    <a:pt x="7348349" y="1318646"/>
                  </a:lnTo>
                  <a:lnTo>
                    <a:pt x="0" y="13186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0" id="30"/>
            <p:cNvSpPr txBox="true"/>
            <p:nvPr/>
          </p:nvSpPr>
          <p:spPr>
            <a:xfrm rot="0">
              <a:off x="4866030" y="3894209"/>
              <a:ext cx="3532591" cy="449789"/>
            </a:xfrm>
            <a:prstGeom prst="rect">
              <a:avLst/>
            </a:prstGeom>
          </p:spPr>
          <p:txBody>
            <a:bodyPr anchor="t" rtlCol="false" tIns="0" lIns="0" bIns="0" rIns="0">
              <a:spAutoFit/>
            </a:bodyPr>
            <a:lstStyle/>
            <a:p>
              <a:pPr algn="ctr">
                <a:lnSpc>
                  <a:spcPts val="2800"/>
                </a:lnSpc>
                <a:spcBef>
                  <a:spcPct val="0"/>
                </a:spcBef>
              </a:pPr>
              <a:r>
                <a:rPr lang="en-US" b="true" sz="2000">
                  <a:solidFill>
                    <a:srgbClr val="0E2F5F"/>
                  </a:solidFill>
                  <a:latin typeface="Aileron Bold"/>
                  <a:ea typeface="Aileron Bold"/>
                  <a:cs typeface="Aileron Bold"/>
                  <a:sym typeface="Aileron Bold"/>
                </a:rPr>
                <a:t>Encoded Message</a:t>
              </a:r>
            </a:p>
          </p:txBody>
        </p:sp>
        <p:sp>
          <p:nvSpPr>
            <p:cNvPr name="TextBox 31" id="31"/>
            <p:cNvSpPr txBox="true"/>
            <p:nvPr/>
          </p:nvSpPr>
          <p:spPr>
            <a:xfrm rot="0">
              <a:off x="1692240" y="3894209"/>
              <a:ext cx="3963869" cy="44978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ileron"/>
                  <a:ea typeface="Aileron"/>
                  <a:cs typeface="Aileron"/>
                  <a:sym typeface="Aileron"/>
                </a:rPr>
                <a:t>3</a:t>
              </a:r>
            </a:p>
          </p:txBody>
        </p:sp>
        <p:sp>
          <p:nvSpPr>
            <p:cNvPr name="TextBox 32" id="32"/>
            <p:cNvSpPr txBox="true"/>
            <p:nvPr/>
          </p:nvSpPr>
          <p:spPr>
            <a:xfrm rot="0">
              <a:off x="21524895" y="4458883"/>
              <a:ext cx="3422854" cy="1561252"/>
            </a:xfrm>
            <a:prstGeom prst="rect">
              <a:avLst/>
            </a:prstGeom>
          </p:spPr>
          <p:txBody>
            <a:bodyPr anchor="t" rtlCol="false" tIns="0" lIns="0" bIns="0" rIns="0">
              <a:spAutoFit/>
            </a:bodyPr>
            <a:lstStyle/>
            <a:p>
              <a:pPr algn="ctr">
                <a:lnSpc>
                  <a:spcPts val="4760"/>
                </a:lnSpc>
                <a:spcBef>
                  <a:spcPct val="0"/>
                </a:spcBef>
              </a:pPr>
              <a:r>
                <a:rPr lang="en-US" b="true" sz="3400">
                  <a:solidFill>
                    <a:srgbClr val="0E2F5F"/>
                  </a:solidFill>
                  <a:latin typeface="Aileron Bold"/>
                  <a:ea typeface="Aileron Bold"/>
                  <a:cs typeface="Aileron Bold"/>
                  <a:sym typeface="Aileron Bold"/>
                </a:rPr>
                <a:t>Model for 5G NR LDPC</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720362" y="474343"/>
            <a:ext cx="1493801" cy="1045660"/>
          </a:xfrm>
          <a:custGeom>
            <a:avLst/>
            <a:gdLst/>
            <a:ahLst/>
            <a:cxnLst/>
            <a:rect r="r" b="b" t="t" l="l"/>
            <a:pathLst>
              <a:path h="1045660" w="1493801">
                <a:moveTo>
                  <a:pt x="0" y="0"/>
                </a:moveTo>
                <a:lnTo>
                  <a:pt x="1493800" y="0"/>
                </a:lnTo>
                <a:lnTo>
                  <a:pt x="1493800" y="1045660"/>
                </a:lnTo>
                <a:lnTo>
                  <a:pt x="0" y="1045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193074" y="474343"/>
            <a:ext cx="1493801" cy="1045660"/>
          </a:xfrm>
          <a:custGeom>
            <a:avLst/>
            <a:gdLst/>
            <a:ahLst/>
            <a:cxnLst/>
            <a:rect r="r" b="b" t="t" l="l"/>
            <a:pathLst>
              <a:path h="1045660" w="1493801">
                <a:moveTo>
                  <a:pt x="0" y="0"/>
                </a:moveTo>
                <a:lnTo>
                  <a:pt x="1493800" y="0"/>
                </a:lnTo>
                <a:lnTo>
                  <a:pt x="1493800" y="1045660"/>
                </a:lnTo>
                <a:lnTo>
                  <a:pt x="0" y="1045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010080" y="586954"/>
            <a:ext cx="8365356" cy="715662"/>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 for rate 1/4</a:t>
            </a:r>
          </a:p>
        </p:txBody>
      </p:sp>
      <p:sp>
        <p:nvSpPr>
          <p:cNvPr name="Freeform 9" id="9"/>
          <p:cNvSpPr/>
          <p:nvPr/>
        </p:nvSpPr>
        <p:spPr>
          <a:xfrm flipH="false" flipV="false" rot="0">
            <a:off x="4855468" y="2228571"/>
            <a:ext cx="8674580" cy="7029729"/>
          </a:xfrm>
          <a:custGeom>
            <a:avLst/>
            <a:gdLst/>
            <a:ahLst/>
            <a:cxnLst/>
            <a:rect r="r" b="b" t="t" l="l"/>
            <a:pathLst>
              <a:path h="7029729" w="8674580">
                <a:moveTo>
                  <a:pt x="0" y="0"/>
                </a:moveTo>
                <a:lnTo>
                  <a:pt x="8674580" y="0"/>
                </a:lnTo>
                <a:lnTo>
                  <a:pt x="8674580" y="7029729"/>
                </a:lnTo>
                <a:lnTo>
                  <a:pt x="0" y="7029729"/>
                </a:lnTo>
                <a:lnTo>
                  <a:pt x="0" y="0"/>
                </a:lnTo>
                <a:close/>
              </a:path>
            </a:pathLst>
          </a:custGeom>
          <a:blipFill>
            <a:blip r:embed="rId8"/>
            <a:stretch>
              <a:fillRect l="-5043" t="-1098" r="-5019" b="-91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720362" y="474343"/>
            <a:ext cx="1493801" cy="1045660"/>
          </a:xfrm>
          <a:custGeom>
            <a:avLst/>
            <a:gdLst/>
            <a:ahLst/>
            <a:cxnLst/>
            <a:rect r="r" b="b" t="t" l="l"/>
            <a:pathLst>
              <a:path h="1045660" w="1493801">
                <a:moveTo>
                  <a:pt x="0" y="0"/>
                </a:moveTo>
                <a:lnTo>
                  <a:pt x="1493800" y="0"/>
                </a:lnTo>
                <a:lnTo>
                  <a:pt x="1493800" y="1045660"/>
                </a:lnTo>
                <a:lnTo>
                  <a:pt x="0" y="1045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193074" y="474343"/>
            <a:ext cx="1493801" cy="1045660"/>
          </a:xfrm>
          <a:custGeom>
            <a:avLst/>
            <a:gdLst/>
            <a:ahLst/>
            <a:cxnLst/>
            <a:rect r="r" b="b" t="t" l="l"/>
            <a:pathLst>
              <a:path h="1045660" w="1493801">
                <a:moveTo>
                  <a:pt x="0" y="0"/>
                </a:moveTo>
                <a:lnTo>
                  <a:pt x="1493800" y="0"/>
                </a:lnTo>
                <a:lnTo>
                  <a:pt x="1493800" y="1045660"/>
                </a:lnTo>
                <a:lnTo>
                  <a:pt x="0" y="1045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928158" y="2342535"/>
            <a:ext cx="8529200" cy="6915765"/>
          </a:xfrm>
          <a:custGeom>
            <a:avLst/>
            <a:gdLst/>
            <a:ahLst/>
            <a:cxnLst/>
            <a:rect r="r" b="b" t="t" l="l"/>
            <a:pathLst>
              <a:path h="6915765" w="8529200">
                <a:moveTo>
                  <a:pt x="0" y="0"/>
                </a:moveTo>
                <a:lnTo>
                  <a:pt x="8529200" y="0"/>
                </a:lnTo>
                <a:lnTo>
                  <a:pt x="8529200" y="6915765"/>
                </a:lnTo>
                <a:lnTo>
                  <a:pt x="0" y="6915765"/>
                </a:lnTo>
                <a:lnTo>
                  <a:pt x="0" y="0"/>
                </a:lnTo>
                <a:close/>
              </a:path>
            </a:pathLst>
          </a:custGeom>
          <a:blipFill>
            <a:blip r:embed="rId8"/>
            <a:stretch>
              <a:fillRect l="-3911" t="-40" r="-4087" b="0"/>
            </a:stretch>
          </a:blipFill>
        </p:spPr>
      </p:sp>
      <p:sp>
        <p:nvSpPr>
          <p:cNvPr name="TextBox 9" id="9"/>
          <p:cNvSpPr txBox="true"/>
          <p:nvPr/>
        </p:nvSpPr>
        <p:spPr>
          <a:xfrm rot="0">
            <a:off x="5010080" y="586954"/>
            <a:ext cx="8365356" cy="715662"/>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 for rate 1/3</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720362" y="474343"/>
            <a:ext cx="1493801" cy="1045660"/>
          </a:xfrm>
          <a:custGeom>
            <a:avLst/>
            <a:gdLst/>
            <a:ahLst/>
            <a:cxnLst/>
            <a:rect r="r" b="b" t="t" l="l"/>
            <a:pathLst>
              <a:path h="1045660" w="1493801">
                <a:moveTo>
                  <a:pt x="0" y="0"/>
                </a:moveTo>
                <a:lnTo>
                  <a:pt x="1493800" y="0"/>
                </a:lnTo>
                <a:lnTo>
                  <a:pt x="1493800" y="1045660"/>
                </a:lnTo>
                <a:lnTo>
                  <a:pt x="0" y="1045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193074" y="474343"/>
            <a:ext cx="1493801" cy="1045660"/>
          </a:xfrm>
          <a:custGeom>
            <a:avLst/>
            <a:gdLst/>
            <a:ahLst/>
            <a:cxnLst/>
            <a:rect r="r" b="b" t="t" l="l"/>
            <a:pathLst>
              <a:path h="1045660" w="1493801">
                <a:moveTo>
                  <a:pt x="0" y="0"/>
                </a:moveTo>
                <a:lnTo>
                  <a:pt x="1493800" y="0"/>
                </a:lnTo>
                <a:lnTo>
                  <a:pt x="1493800" y="1045660"/>
                </a:lnTo>
                <a:lnTo>
                  <a:pt x="0" y="1045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954110" y="2318223"/>
            <a:ext cx="8238964" cy="6940077"/>
          </a:xfrm>
          <a:custGeom>
            <a:avLst/>
            <a:gdLst/>
            <a:ahLst/>
            <a:cxnLst/>
            <a:rect r="r" b="b" t="t" l="l"/>
            <a:pathLst>
              <a:path h="6940077" w="8238964">
                <a:moveTo>
                  <a:pt x="0" y="0"/>
                </a:moveTo>
                <a:lnTo>
                  <a:pt x="8238964" y="0"/>
                </a:lnTo>
                <a:lnTo>
                  <a:pt x="8238964" y="6940077"/>
                </a:lnTo>
                <a:lnTo>
                  <a:pt x="0" y="6940077"/>
                </a:lnTo>
                <a:lnTo>
                  <a:pt x="0" y="0"/>
                </a:lnTo>
                <a:close/>
              </a:path>
            </a:pathLst>
          </a:custGeom>
          <a:blipFill>
            <a:blip r:embed="rId8"/>
            <a:stretch>
              <a:fillRect l="-5384" t="0" r="-6766" b="0"/>
            </a:stretch>
          </a:blipFill>
        </p:spPr>
      </p:sp>
      <p:sp>
        <p:nvSpPr>
          <p:cNvPr name="TextBox 9" id="9"/>
          <p:cNvSpPr txBox="true"/>
          <p:nvPr/>
        </p:nvSpPr>
        <p:spPr>
          <a:xfrm rot="0">
            <a:off x="5010080" y="586954"/>
            <a:ext cx="8365356" cy="715662"/>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 for rate 1/2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62728" y="6040814"/>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4952988" y="2351404"/>
            <a:ext cx="8382025" cy="6906896"/>
          </a:xfrm>
          <a:custGeom>
            <a:avLst/>
            <a:gdLst/>
            <a:ahLst/>
            <a:cxnLst/>
            <a:rect r="r" b="b" t="t" l="l"/>
            <a:pathLst>
              <a:path h="6906896" w="8382025">
                <a:moveTo>
                  <a:pt x="0" y="0"/>
                </a:moveTo>
                <a:lnTo>
                  <a:pt x="8382024" y="0"/>
                </a:lnTo>
                <a:lnTo>
                  <a:pt x="8382024" y="6906896"/>
                </a:lnTo>
                <a:lnTo>
                  <a:pt x="0" y="6906896"/>
                </a:lnTo>
                <a:lnTo>
                  <a:pt x="0" y="0"/>
                </a:lnTo>
                <a:close/>
              </a:path>
            </a:pathLst>
          </a:custGeom>
          <a:blipFill>
            <a:blip r:embed="rId6"/>
            <a:stretch>
              <a:fillRect l="-4338" t="0" r="-5371" b="0"/>
            </a:stretch>
          </a:blipFill>
        </p:spPr>
      </p:sp>
      <p:grpSp>
        <p:nvGrpSpPr>
          <p:cNvPr name="Group 7" id="7"/>
          <p:cNvGrpSpPr/>
          <p:nvPr/>
        </p:nvGrpSpPr>
        <p:grpSpPr>
          <a:xfrm rot="0">
            <a:off x="3720362" y="474343"/>
            <a:ext cx="10966513" cy="1045660"/>
            <a:chOff x="0" y="0"/>
            <a:chExt cx="14622017" cy="1394214"/>
          </a:xfrm>
        </p:grpSpPr>
        <p:sp>
          <p:nvSpPr>
            <p:cNvPr name="Freeform 8" id="8"/>
            <p:cNvSpPr/>
            <p:nvPr/>
          </p:nvSpPr>
          <p:spPr>
            <a:xfrm flipH="false" flipV="false" rot="0">
              <a:off x="0"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630282" y="0"/>
              <a:ext cx="1991734" cy="1394214"/>
            </a:xfrm>
            <a:custGeom>
              <a:avLst/>
              <a:gdLst/>
              <a:ahLst/>
              <a:cxnLst/>
              <a:rect r="r" b="b" t="t" l="l"/>
              <a:pathLst>
                <a:path h="1394214" w="1991734">
                  <a:moveTo>
                    <a:pt x="0" y="0"/>
                  </a:moveTo>
                  <a:lnTo>
                    <a:pt x="1991735" y="0"/>
                  </a:lnTo>
                  <a:lnTo>
                    <a:pt x="1991735" y="1394214"/>
                  </a:lnTo>
                  <a:lnTo>
                    <a:pt x="0" y="139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719624" y="185074"/>
              <a:ext cx="11153809" cy="919291"/>
            </a:xfrm>
            <a:prstGeom prst="rect">
              <a:avLst/>
            </a:prstGeom>
          </p:spPr>
          <p:txBody>
            <a:bodyPr anchor="t" rtlCol="false" tIns="0" lIns="0" bIns="0" rIns="0">
              <a:spAutoFit/>
            </a:bodyPr>
            <a:lstStyle/>
            <a:p>
              <a:pPr algn="ctr" marL="0" indent="0" lvl="0">
                <a:lnSpc>
                  <a:spcPts val="5130"/>
                </a:lnSpc>
                <a:spcBef>
                  <a:spcPct val="0"/>
                </a:spcBef>
              </a:pPr>
              <a:r>
                <a:rPr lang="en-US" b="true" sz="4039">
                  <a:solidFill>
                    <a:srgbClr val="0E2F5F"/>
                  </a:solidFill>
                  <a:latin typeface="Akzidenz-Grotesk Heavy"/>
                  <a:ea typeface="Akzidenz-Grotesk Heavy"/>
                  <a:cs typeface="Akzidenz-Grotesk Heavy"/>
                  <a:sym typeface="Akzidenz-Grotesk Heavy"/>
                </a:rPr>
                <a:t>decoding success for rate 3/5</a:t>
              </a: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7033" y="1028700"/>
            <a:ext cx="14606240" cy="9258300"/>
            <a:chOff x="0" y="0"/>
            <a:chExt cx="19474987" cy="12344400"/>
          </a:xfrm>
        </p:grpSpPr>
        <p:sp>
          <p:nvSpPr>
            <p:cNvPr name="Freeform 3" id="3"/>
            <p:cNvSpPr/>
            <p:nvPr/>
          </p:nvSpPr>
          <p:spPr>
            <a:xfrm flipH="false" flipV="false" rot="0">
              <a:off x="10151244" y="0"/>
              <a:ext cx="4101945" cy="4101945"/>
            </a:xfrm>
            <a:custGeom>
              <a:avLst/>
              <a:gdLst/>
              <a:ahLst/>
              <a:cxnLst/>
              <a:rect r="r" b="b" t="t" l="l"/>
              <a:pathLst>
                <a:path h="4101945" w="4101945">
                  <a:moveTo>
                    <a:pt x="0" y="0"/>
                  </a:moveTo>
                  <a:lnTo>
                    <a:pt x="4101946" y="0"/>
                  </a:lnTo>
                  <a:lnTo>
                    <a:pt x="4101946" y="4101945"/>
                  </a:lnTo>
                  <a:lnTo>
                    <a:pt x="0" y="41019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941462" y="3776531"/>
              <a:ext cx="7533524" cy="8567869"/>
              <a:chOff x="0" y="0"/>
              <a:chExt cx="1488104" cy="1692419"/>
            </a:xfrm>
          </p:grpSpPr>
          <p:sp>
            <p:nvSpPr>
              <p:cNvPr name="Freeform 5" id="5"/>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6" id="6"/>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0" y="5314950"/>
              <a:ext cx="7240530" cy="1491404"/>
            </a:xfrm>
            <a:prstGeom prst="rect">
              <a:avLst/>
            </a:prstGeom>
          </p:spPr>
          <p:txBody>
            <a:bodyPr anchor="t" rtlCol="false" tIns="0" lIns="0" bIns="0" rIns="0">
              <a:spAutoFit/>
            </a:bodyPr>
            <a:lstStyle/>
            <a:p>
              <a:pPr algn="l" marL="0" indent="0" lvl="0">
                <a:lnSpc>
                  <a:spcPts val="8254"/>
                </a:lnSpc>
                <a:spcBef>
                  <a:spcPct val="0"/>
                </a:spcBef>
              </a:pPr>
              <a:r>
                <a:rPr lang="en-US" b="true" sz="6499" strike="noStrike" u="none">
                  <a:solidFill>
                    <a:srgbClr val="0E2F5F"/>
                  </a:solidFill>
                  <a:latin typeface="Akzidenz-Grotesk Heavy"/>
                  <a:ea typeface="Akzidenz-Grotesk Heavy"/>
                  <a:cs typeface="Akzidenz-Grotesk Heavy"/>
                  <a:sym typeface="Akzidenz-Grotesk Heavy"/>
                </a:rPr>
                <a:t>Conclusion</a:t>
              </a:r>
            </a:p>
          </p:txBody>
        </p:sp>
        <p:sp>
          <p:nvSpPr>
            <p:cNvPr name="Freeform 8" id="8"/>
            <p:cNvSpPr/>
            <p:nvPr/>
          </p:nvSpPr>
          <p:spPr>
            <a:xfrm flipH="false" flipV="false" rot="0">
              <a:off x="7984388" y="2761006"/>
              <a:ext cx="1722063" cy="1722063"/>
            </a:xfrm>
            <a:custGeom>
              <a:avLst/>
              <a:gdLst/>
              <a:ahLst/>
              <a:cxnLst/>
              <a:rect r="r" b="b" t="t" l="l"/>
              <a:pathLst>
                <a:path h="1722063" w="1722063">
                  <a:moveTo>
                    <a:pt x="0" y="0"/>
                  </a:moveTo>
                  <a:lnTo>
                    <a:pt x="1722063" y="0"/>
                  </a:lnTo>
                  <a:lnTo>
                    <a:pt x="1722063" y="1722063"/>
                  </a:lnTo>
                  <a:lnTo>
                    <a:pt x="0" y="1722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0" y="3981249"/>
              <a:ext cx="2025770" cy="626147"/>
            </a:xfrm>
            <a:custGeom>
              <a:avLst/>
              <a:gdLst/>
              <a:ahLst/>
              <a:cxnLst/>
              <a:rect r="r" b="b" t="t" l="l"/>
              <a:pathLst>
                <a:path h="626147" w="2025770">
                  <a:moveTo>
                    <a:pt x="0" y="0"/>
                  </a:moveTo>
                  <a:lnTo>
                    <a:pt x="2025770" y="0"/>
                  </a:lnTo>
                  <a:lnTo>
                    <a:pt x="2025770" y="626146"/>
                  </a:lnTo>
                  <a:lnTo>
                    <a:pt x="0" y="626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685570" y="10346653"/>
              <a:ext cx="2025770" cy="626147"/>
            </a:xfrm>
            <a:custGeom>
              <a:avLst/>
              <a:gdLst/>
              <a:ahLst/>
              <a:cxnLst/>
              <a:rect r="r" b="b" t="t" l="l"/>
              <a:pathLst>
                <a:path h="626147" w="2025770">
                  <a:moveTo>
                    <a:pt x="0" y="0"/>
                  </a:moveTo>
                  <a:lnTo>
                    <a:pt x="2025770" y="0"/>
                  </a:lnTo>
                  <a:lnTo>
                    <a:pt x="2025770" y="626147"/>
                  </a:lnTo>
                  <a:lnTo>
                    <a:pt x="0" y="626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56305" y="650867"/>
            <a:ext cx="18743903" cy="12079311"/>
            <a:chOff x="0" y="0"/>
            <a:chExt cx="24991871" cy="16105748"/>
          </a:xfrm>
        </p:grpSpPr>
        <p:sp>
          <p:nvSpPr>
            <p:cNvPr name="Freeform 3" id="3"/>
            <p:cNvSpPr/>
            <p:nvPr/>
          </p:nvSpPr>
          <p:spPr>
            <a:xfrm flipH="false" flipV="false" rot="0">
              <a:off x="20298457" y="7525787"/>
              <a:ext cx="1366837" cy="1366837"/>
            </a:xfrm>
            <a:custGeom>
              <a:avLst/>
              <a:gdLst/>
              <a:ahLst/>
              <a:cxnLst/>
              <a:rect r="r" b="b" t="t" l="l"/>
              <a:pathLst>
                <a:path h="1366837" w="1366837">
                  <a:moveTo>
                    <a:pt x="0" y="0"/>
                  </a:moveTo>
                  <a:lnTo>
                    <a:pt x="1366836" y="0"/>
                  </a:lnTo>
                  <a:lnTo>
                    <a:pt x="1366836"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257813" y="9371690"/>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298457" y="12738719"/>
              <a:ext cx="1977986" cy="611377"/>
            </a:xfrm>
            <a:custGeom>
              <a:avLst/>
              <a:gdLst/>
              <a:ahLst/>
              <a:cxnLst/>
              <a:rect r="r" b="b" t="t" l="l"/>
              <a:pathLst>
                <a:path h="611377" w="1977986">
                  <a:moveTo>
                    <a:pt x="0" y="0"/>
                  </a:moveTo>
                  <a:lnTo>
                    <a:pt x="1977985" y="0"/>
                  </a:lnTo>
                  <a:lnTo>
                    <a:pt x="1977985" y="611378"/>
                  </a:lnTo>
                  <a:lnTo>
                    <a:pt x="0" y="611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01324" y="103825"/>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831607" y="103825"/>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105531" y="-114300"/>
              <a:ext cx="10654621" cy="1716163"/>
            </a:xfrm>
            <a:prstGeom prst="rect">
              <a:avLst/>
            </a:prstGeom>
          </p:spPr>
          <p:txBody>
            <a:bodyPr anchor="t" rtlCol="false" tIns="0" lIns="0" bIns="0" rIns="0">
              <a:spAutoFit/>
            </a:bodyPr>
            <a:lstStyle/>
            <a:p>
              <a:pPr algn="ctr" marL="0" indent="0" lvl="0">
                <a:lnSpc>
                  <a:spcPts val="4900"/>
                </a:lnSpc>
                <a:spcBef>
                  <a:spcPct val="0"/>
                </a:spcBef>
              </a:pPr>
              <a:r>
                <a:rPr lang="en-US" b="true" sz="3858">
                  <a:solidFill>
                    <a:srgbClr val="0E2F5F"/>
                  </a:solidFill>
                  <a:latin typeface="Akzidenz-Grotesk Heavy"/>
                  <a:ea typeface="Akzidenz-Grotesk Heavy"/>
                  <a:cs typeface="Akzidenz-Grotesk Heavy"/>
                  <a:sym typeface="Akzidenz-Grotesk Heavy"/>
                </a:rPr>
                <a:t>BER comparison between Hard and soft decision decoding</a:t>
              </a:r>
            </a:p>
          </p:txBody>
        </p:sp>
        <p:sp>
          <p:nvSpPr>
            <p:cNvPr name="TextBox 9" id="9"/>
            <p:cNvSpPr txBox="true"/>
            <p:nvPr/>
          </p:nvSpPr>
          <p:spPr>
            <a:xfrm rot="0">
              <a:off x="0" y="9771152"/>
              <a:ext cx="7108867" cy="1006771"/>
            </a:xfrm>
            <a:prstGeom prst="rect">
              <a:avLst/>
            </a:prstGeom>
          </p:spPr>
          <p:txBody>
            <a:bodyPr anchor="t" rtlCol="false" tIns="0" lIns="0" bIns="0" rIns="0">
              <a:spAutoFit/>
            </a:bodyPr>
            <a:lstStyle/>
            <a:p>
              <a:pPr algn="ctr">
                <a:lnSpc>
                  <a:spcPts val="3029"/>
                </a:lnSpc>
                <a:spcBef>
                  <a:spcPct val="0"/>
                </a:spcBef>
              </a:pPr>
              <a:r>
                <a:rPr lang="en-US" sz="2385">
                  <a:solidFill>
                    <a:srgbClr val="0E2F5F"/>
                  </a:solidFill>
                  <a:latin typeface="The Youngest Serif"/>
                  <a:ea typeface="The Youngest Serif"/>
                  <a:cs typeface="The Youngest Serif"/>
                  <a:sym typeface="The Youngest Serif"/>
                </a:rPr>
                <a:t>Bit error rate reduces significantly when the value of Eb/No increases above 5</a:t>
              </a:r>
            </a:p>
          </p:txBody>
        </p:sp>
        <p:sp>
          <p:nvSpPr>
            <p:cNvPr name="TextBox 10" id="10"/>
            <p:cNvSpPr txBox="true"/>
            <p:nvPr/>
          </p:nvSpPr>
          <p:spPr>
            <a:xfrm rot="0">
              <a:off x="10326776" y="9761627"/>
              <a:ext cx="8497588" cy="1931882"/>
            </a:xfrm>
            <a:prstGeom prst="rect">
              <a:avLst/>
            </a:prstGeom>
          </p:spPr>
          <p:txBody>
            <a:bodyPr anchor="t" rtlCol="false" tIns="0" lIns="0" bIns="0" rIns="0">
              <a:spAutoFit/>
            </a:bodyPr>
            <a:lstStyle/>
            <a:p>
              <a:pPr algn="ctr">
                <a:lnSpc>
                  <a:spcPts val="2902"/>
                </a:lnSpc>
                <a:spcBef>
                  <a:spcPct val="0"/>
                </a:spcBef>
              </a:pPr>
              <a:r>
                <a:rPr lang="en-US" sz="2285">
                  <a:solidFill>
                    <a:srgbClr val="0E2F5F"/>
                  </a:solidFill>
                  <a:latin typeface="The Youngest Serif"/>
                  <a:ea typeface="The Youngest Serif"/>
                  <a:cs typeface="The Youngest Serif"/>
                  <a:sym typeface="The Youngest Serif"/>
                </a:rPr>
                <a:t>The value of BER approaches zero at a much lower Eb/No value, approximately 3.1, which implies that soft decision decoders work better at lower SNRs.</a:t>
              </a:r>
            </a:p>
          </p:txBody>
        </p:sp>
      </p:grpSp>
      <p:sp>
        <p:nvSpPr>
          <p:cNvPr name="Freeform 11" id="11"/>
          <p:cNvSpPr/>
          <p:nvPr/>
        </p:nvSpPr>
        <p:spPr>
          <a:xfrm flipH="false" flipV="false" rot="0">
            <a:off x="1630322" y="2260713"/>
            <a:ext cx="6903109" cy="5765574"/>
          </a:xfrm>
          <a:custGeom>
            <a:avLst/>
            <a:gdLst/>
            <a:ahLst/>
            <a:cxnLst/>
            <a:rect r="r" b="b" t="t" l="l"/>
            <a:pathLst>
              <a:path h="5765574" w="6903109">
                <a:moveTo>
                  <a:pt x="0" y="0"/>
                </a:moveTo>
                <a:lnTo>
                  <a:pt x="6903109" y="0"/>
                </a:lnTo>
                <a:lnTo>
                  <a:pt x="6903109" y="5765574"/>
                </a:lnTo>
                <a:lnTo>
                  <a:pt x="0" y="5765574"/>
                </a:lnTo>
                <a:lnTo>
                  <a:pt x="0" y="0"/>
                </a:lnTo>
                <a:close/>
              </a:path>
            </a:pathLst>
          </a:custGeom>
          <a:blipFill>
            <a:blip r:embed="rId8"/>
            <a:stretch>
              <a:fillRect l="-5680" t="0" r="-5680" b="0"/>
            </a:stretch>
          </a:blipFill>
        </p:spPr>
      </p:sp>
      <p:sp>
        <p:nvSpPr>
          <p:cNvPr name="Freeform 12" id="12"/>
          <p:cNvSpPr/>
          <p:nvPr/>
        </p:nvSpPr>
        <p:spPr>
          <a:xfrm flipH="false" flipV="false" rot="0">
            <a:off x="9144000" y="2236872"/>
            <a:ext cx="7715487" cy="5789415"/>
          </a:xfrm>
          <a:custGeom>
            <a:avLst/>
            <a:gdLst/>
            <a:ahLst/>
            <a:cxnLst/>
            <a:rect r="r" b="b" t="t" l="l"/>
            <a:pathLst>
              <a:path h="5789415" w="7715487">
                <a:moveTo>
                  <a:pt x="0" y="0"/>
                </a:moveTo>
                <a:lnTo>
                  <a:pt x="7715487" y="0"/>
                </a:lnTo>
                <a:lnTo>
                  <a:pt x="7715487" y="5789415"/>
                </a:lnTo>
                <a:lnTo>
                  <a:pt x="0" y="5789415"/>
                </a:lnTo>
                <a:lnTo>
                  <a:pt x="0" y="0"/>
                </a:lnTo>
                <a:close/>
              </a:path>
            </a:pathLst>
          </a:custGeom>
          <a:blipFill>
            <a:blip r:embed="rId9"/>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69369" y="396474"/>
            <a:ext cx="18743903" cy="12079311"/>
            <a:chOff x="0" y="0"/>
            <a:chExt cx="24991871" cy="16105748"/>
          </a:xfrm>
        </p:grpSpPr>
        <p:sp>
          <p:nvSpPr>
            <p:cNvPr name="Freeform 3" id="3"/>
            <p:cNvSpPr/>
            <p:nvPr/>
          </p:nvSpPr>
          <p:spPr>
            <a:xfrm flipH="false" flipV="false" rot="0">
              <a:off x="20298457" y="7525787"/>
              <a:ext cx="1366837" cy="1366837"/>
            </a:xfrm>
            <a:custGeom>
              <a:avLst/>
              <a:gdLst/>
              <a:ahLst/>
              <a:cxnLst/>
              <a:rect r="r" b="b" t="t" l="l"/>
              <a:pathLst>
                <a:path h="1366837" w="1366837">
                  <a:moveTo>
                    <a:pt x="0" y="0"/>
                  </a:moveTo>
                  <a:lnTo>
                    <a:pt x="1366836" y="0"/>
                  </a:lnTo>
                  <a:lnTo>
                    <a:pt x="1366836"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257813" y="9371690"/>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298457" y="12738719"/>
              <a:ext cx="1977986" cy="611377"/>
            </a:xfrm>
            <a:custGeom>
              <a:avLst/>
              <a:gdLst/>
              <a:ahLst/>
              <a:cxnLst/>
              <a:rect r="r" b="b" t="t" l="l"/>
              <a:pathLst>
                <a:path h="611377" w="1977986">
                  <a:moveTo>
                    <a:pt x="0" y="0"/>
                  </a:moveTo>
                  <a:lnTo>
                    <a:pt x="1977985" y="0"/>
                  </a:lnTo>
                  <a:lnTo>
                    <a:pt x="1977985" y="611378"/>
                  </a:lnTo>
                  <a:lnTo>
                    <a:pt x="0" y="611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26481" y="2273288"/>
              <a:ext cx="10285456" cy="7725255"/>
            </a:xfrm>
            <a:custGeom>
              <a:avLst/>
              <a:gdLst/>
              <a:ahLst/>
              <a:cxnLst/>
              <a:rect r="r" b="b" t="t" l="l"/>
              <a:pathLst>
                <a:path h="7725255" w="10285456">
                  <a:moveTo>
                    <a:pt x="0" y="0"/>
                  </a:moveTo>
                  <a:lnTo>
                    <a:pt x="10285455" y="0"/>
                  </a:lnTo>
                  <a:lnTo>
                    <a:pt x="10285455" y="7725255"/>
                  </a:lnTo>
                  <a:lnTo>
                    <a:pt x="0" y="7725255"/>
                  </a:lnTo>
                  <a:lnTo>
                    <a:pt x="0" y="0"/>
                  </a:lnTo>
                  <a:close/>
                </a:path>
              </a:pathLst>
            </a:custGeom>
            <a:blipFill>
              <a:blip r:embed="rId6"/>
              <a:stretch>
                <a:fillRect l="0" t="0" r="0" b="0"/>
              </a:stretch>
            </a:blipFill>
          </p:spPr>
        </p:sp>
        <p:sp>
          <p:nvSpPr>
            <p:cNvPr name="Freeform 7" id="7"/>
            <p:cNvSpPr/>
            <p:nvPr/>
          </p:nvSpPr>
          <p:spPr>
            <a:xfrm flipH="false" flipV="false" rot="0">
              <a:off x="2201324" y="103825"/>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831607" y="103825"/>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105531" y="-104775"/>
              <a:ext cx="10654621" cy="2348593"/>
            </a:xfrm>
            <a:prstGeom prst="rect">
              <a:avLst/>
            </a:prstGeom>
          </p:spPr>
          <p:txBody>
            <a:bodyPr anchor="t" rtlCol="false" tIns="0" lIns="0" bIns="0" rIns="0">
              <a:spAutoFit/>
            </a:bodyPr>
            <a:lstStyle/>
            <a:p>
              <a:pPr algn="ctr" marL="0" indent="0" lvl="0">
                <a:lnSpc>
                  <a:spcPts val="4519"/>
                </a:lnSpc>
                <a:spcBef>
                  <a:spcPct val="0"/>
                </a:spcBef>
              </a:pPr>
              <a:r>
                <a:rPr lang="en-US" b="true" sz="3558">
                  <a:solidFill>
                    <a:srgbClr val="0E2F5F"/>
                  </a:solidFill>
                  <a:latin typeface="Akzidenz-Grotesk Heavy"/>
                  <a:ea typeface="Akzidenz-Grotesk Heavy"/>
                  <a:cs typeface="Akzidenz-Grotesk Heavy"/>
                  <a:sym typeface="Akzidenz-Grotesk Heavy"/>
                </a:rPr>
                <a:t>Decoding error probability comparison between Hard and soft decision decoding</a:t>
              </a:r>
            </a:p>
          </p:txBody>
        </p:sp>
        <p:sp>
          <p:nvSpPr>
            <p:cNvPr name="TextBox 10" id="10"/>
            <p:cNvSpPr txBox="true"/>
            <p:nvPr/>
          </p:nvSpPr>
          <p:spPr>
            <a:xfrm rot="0">
              <a:off x="0" y="9771152"/>
              <a:ext cx="7108867" cy="1514771"/>
            </a:xfrm>
            <a:prstGeom prst="rect">
              <a:avLst/>
            </a:prstGeom>
          </p:spPr>
          <p:txBody>
            <a:bodyPr anchor="t" rtlCol="false" tIns="0" lIns="0" bIns="0" rIns="0">
              <a:spAutoFit/>
            </a:bodyPr>
            <a:lstStyle/>
            <a:p>
              <a:pPr algn="ctr">
                <a:lnSpc>
                  <a:spcPts val="3029"/>
                </a:lnSpc>
                <a:spcBef>
                  <a:spcPct val="0"/>
                </a:spcBef>
              </a:pPr>
              <a:r>
                <a:rPr lang="en-US" sz="2385">
                  <a:solidFill>
                    <a:srgbClr val="0E2F5F"/>
                  </a:solidFill>
                  <a:latin typeface="The Youngest Serif"/>
                  <a:ea typeface="The Youngest Serif"/>
                  <a:cs typeface="The Youngest Serif"/>
                  <a:sym typeface="The Youngest Serif"/>
                </a:rPr>
                <a:t>Decoding error probability reduces significantly when the value of Eb/No increases above 5</a:t>
              </a:r>
            </a:p>
          </p:txBody>
        </p:sp>
        <p:sp>
          <p:nvSpPr>
            <p:cNvPr name="TextBox 11" id="11"/>
            <p:cNvSpPr txBox="true"/>
            <p:nvPr/>
          </p:nvSpPr>
          <p:spPr>
            <a:xfrm rot="0">
              <a:off x="10326776" y="9761627"/>
              <a:ext cx="8497588" cy="1449282"/>
            </a:xfrm>
            <a:prstGeom prst="rect">
              <a:avLst/>
            </a:prstGeom>
          </p:spPr>
          <p:txBody>
            <a:bodyPr anchor="t" rtlCol="false" tIns="0" lIns="0" bIns="0" rIns="0">
              <a:spAutoFit/>
            </a:bodyPr>
            <a:lstStyle/>
            <a:p>
              <a:pPr algn="ctr">
                <a:lnSpc>
                  <a:spcPts val="2902"/>
                </a:lnSpc>
                <a:spcBef>
                  <a:spcPct val="0"/>
                </a:spcBef>
              </a:pPr>
              <a:r>
                <a:rPr lang="en-US" sz="2285">
                  <a:solidFill>
                    <a:srgbClr val="0E2F5F"/>
                  </a:solidFill>
                  <a:latin typeface="The Youngest Serif"/>
                  <a:ea typeface="The Youngest Serif"/>
                  <a:cs typeface="The Youngest Serif"/>
                  <a:sym typeface="The Youngest Serif"/>
                </a:rPr>
                <a:t>Comparatively, in this case, the decoding error probability reduces drastically when Eb/No increases beyond 2</a:t>
              </a:r>
            </a:p>
          </p:txBody>
        </p:sp>
        <p:sp>
          <p:nvSpPr>
            <p:cNvPr name="TextBox 12" id="12"/>
            <p:cNvSpPr txBox="true"/>
            <p:nvPr/>
          </p:nvSpPr>
          <p:spPr>
            <a:xfrm rot="0">
              <a:off x="645166" y="11605715"/>
              <a:ext cx="17377068" cy="966631"/>
            </a:xfrm>
            <a:prstGeom prst="rect">
              <a:avLst/>
            </a:prstGeom>
          </p:spPr>
          <p:txBody>
            <a:bodyPr anchor="t" rtlCol="false" tIns="0" lIns="0" bIns="0" rIns="0">
              <a:spAutoFit/>
            </a:bodyPr>
            <a:lstStyle/>
            <a:p>
              <a:pPr algn="ctr">
                <a:lnSpc>
                  <a:spcPts val="2908"/>
                </a:lnSpc>
                <a:spcBef>
                  <a:spcPct val="0"/>
                </a:spcBef>
              </a:pPr>
              <a:r>
                <a:rPr lang="en-US" sz="2289">
                  <a:solidFill>
                    <a:srgbClr val="0E2F5F"/>
                  </a:solidFill>
                  <a:latin typeface="The Youngest Serif"/>
                  <a:ea typeface="The Youngest Serif"/>
                  <a:cs typeface="The Youngest Serif"/>
                  <a:sym typeface="The Youngest Serif"/>
                </a:rPr>
                <a:t>From the above graphs, we can conclude that with lower code rate, channel efficiency increases, for lower code rates, no. of parity bits increases which makes the decoding more reliable.</a:t>
              </a:r>
            </a:p>
          </p:txBody>
        </p:sp>
      </p:grpSp>
      <p:sp>
        <p:nvSpPr>
          <p:cNvPr name="Freeform 13" id="13"/>
          <p:cNvSpPr/>
          <p:nvPr/>
        </p:nvSpPr>
        <p:spPr>
          <a:xfrm flipH="false" flipV="false" rot="0">
            <a:off x="2069369" y="2219335"/>
            <a:ext cx="6388945" cy="5474811"/>
          </a:xfrm>
          <a:custGeom>
            <a:avLst/>
            <a:gdLst/>
            <a:ahLst/>
            <a:cxnLst/>
            <a:rect r="r" b="b" t="t" l="l"/>
            <a:pathLst>
              <a:path h="5474811" w="6388945">
                <a:moveTo>
                  <a:pt x="0" y="0"/>
                </a:moveTo>
                <a:lnTo>
                  <a:pt x="6388945" y="0"/>
                </a:lnTo>
                <a:lnTo>
                  <a:pt x="6388945" y="5474810"/>
                </a:lnTo>
                <a:lnTo>
                  <a:pt x="0" y="5474810"/>
                </a:lnTo>
                <a:lnTo>
                  <a:pt x="0" y="0"/>
                </a:lnTo>
                <a:close/>
              </a:path>
            </a:pathLst>
          </a:custGeom>
          <a:blipFill>
            <a:blip r:embed="rId9"/>
            <a:stretch>
              <a:fillRect l="-7127" t="0" r="-7127"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9246" y="195617"/>
            <a:ext cx="20384026" cy="12280169"/>
            <a:chOff x="0" y="0"/>
            <a:chExt cx="27178701" cy="16373558"/>
          </a:xfrm>
        </p:grpSpPr>
        <p:sp>
          <p:nvSpPr>
            <p:cNvPr name="Freeform 3" id="3"/>
            <p:cNvSpPr/>
            <p:nvPr/>
          </p:nvSpPr>
          <p:spPr>
            <a:xfrm flipH="false" flipV="false" rot="0">
              <a:off x="22485286" y="779359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444643" y="9639500"/>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2485286" y="13006529"/>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08663" y="0"/>
              <a:ext cx="1991734" cy="1394214"/>
            </a:xfrm>
            <a:custGeom>
              <a:avLst/>
              <a:gdLst/>
              <a:ahLst/>
              <a:cxnLst/>
              <a:rect r="r" b="b" t="t" l="l"/>
              <a:pathLst>
                <a:path h="1394214" w="1991734">
                  <a:moveTo>
                    <a:pt x="0" y="0"/>
                  </a:moveTo>
                  <a:lnTo>
                    <a:pt x="1991735" y="0"/>
                  </a:lnTo>
                  <a:lnTo>
                    <a:pt x="1991735"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938946"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028288" y="194599"/>
              <a:ext cx="11153809" cy="2451225"/>
            </a:xfrm>
            <a:prstGeom prst="rect">
              <a:avLst/>
            </a:prstGeom>
          </p:spPr>
          <p:txBody>
            <a:bodyPr anchor="t" rtlCol="false" tIns="0" lIns="0" bIns="0" rIns="0">
              <a:spAutoFit/>
            </a:bodyPr>
            <a:lstStyle/>
            <a:p>
              <a:pPr algn="ctr" marL="0" indent="0" lvl="0">
                <a:lnSpc>
                  <a:spcPts val="4749"/>
                </a:lnSpc>
                <a:spcBef>
                  <a:spcPct val="0"/>
                </a:spcBef>
              </a:pPr>
              <a:r>
                <a:rPr lang="en-US" b="true" sz="3739">
                  <a:solidFill>
                    <a:srgbClr val="0E2F5F"/>
                  </a:solidFill>
                  <a:latin typeface="Akzidenz-Grotesk Heavy"/>
                  <a:ea typeface="Akzidenz-Grotesk Heavy"/>
                  <a:cs typeface="Akzidenz-Grotesk Heavy"/>
                  <a:sym typeface="Akzidenz-Grotesk Heavy"/>
                </a:rPr>
                <a:t>Comparison with Normal Approximation And Shannon Limit</a:t>
              </a:r>
            </a:p>
          </p:txBody>
        </p:sp>
        <p:sp>
          <p:nvSpPr>
            <p:cNvPr name="Freeform 9" id="9"/>
            <p:cNvSpPr/>
            <p:nvPr/>
          </p:nvSpPr>
          <p:spPr>
            <a:xfrm flipH="false" flipV="false" rot="0">
              <a:off x="6172031" y="2645824"/>
              <a:ext cx="10511515" cy="7902706"/>
            </a:xfrm>
            <a:custGeom>
              <a:avLst/>
              <a:gdLst/>
              <a:ahLst/>
              <a:cxnLst/>
              <a:rect r="r" b="b" t="t" l="l"/>
              <a:pathLst>
                <a:path h="7902706" w="10511515">
                  <a:moveTo>
                    <a:pt x="0" y="0"/>
                  </a:moveTo>
                  <a:lnTo>
                    <a:pt x="10511514" y="0"/>
                  </a:lnTo>
                  <a:lnTo>
                    <a:pt x="10511514" y="7902707"/>
                  </a:lnTo>
                  <a:lnTo>
                    <a:pt x="0" y="7902707"/>
                  </a:lnTo>
                  <a:lnTo>
                    <a:pt x="0" y="0"/>
                  </a:lnTo>
                  <a:close/>
                </a:path>
              </a:pathLst>
            </a:custGeom>
            <a:blipFill>
              <a:blip r:embed="rId8"/>
              <a:stretch>
                <a:fillRect l="0" t="0" r="0" b="0"/>
              </a:stretch>
            </a:blipFill>
          </p:spPr>
        </p:sp>
        <p:sp>
          <p:nvSpPr>
            <p:cNvPr name="TextBox 10" id="10"/>
            <p:cNvSpPr txBox="true"/>
            <p:nvPr/>
          </p:nvSpPr>
          <p:spPr>
            <a:xfrm rot="0">
              <a:off x="0" y="10878352"/>
              <a:ext cx="20444643" cy="1931831"/>
            </a:xfrm>
            <a:prstGeom prst="rect">
              <a:avLst/>
            </a:prstGeom>
          </p:spPr>
          <p:txBody>
            <a:bodyPr anchor="t" rtlCol="false" tIns="0" lIns="0" bIns="0" rIns="0">
              <a:spAutoFit/>
            </a:bodyPr>
            <a:lstStyle/>
            <a:p>
              <a:pPr algn="just">
                <a:lnSpc>
                  <a:spcPts val="2908"/>
                </a:lnSpc>
              </a:pPr>
              <a:r>
                <a:rPr lang="en-US" sz="2289">
                  <a:solidFill>
                    <a:srgbClr val="0E2F5F"/>
                  </a:solidFill>
                  <a:latin typeface="The Youngest Serif"/>
                  <a:ea typeface="The Youngest Serif"/>
                  <a:cs typeface="The Youngest Serif"/>
                  <a:sym typeface="The Youngest Serif"/>
                </a:rPr>
                <a:t>From the above graph, we can see that the BLER value is very low (10</a:t>
              </a:r>
              <a:r>
                <a:rPr lang="en-US" sz="2289">
                  <a:solidFill>
                    <a:srgbClr val="0E2F5F"/>
                  </a:solidFill>
                  <a:latin typeface="The Youngest Serif"/>
                  <a:ea typeface="The Youngest Serif"/>
                  <a:cs typeface="The Youngest Serif"/>
                  <a:sym typeface="The Youngest Serif"/>
                </a:rPr>
                <a:t>-5</a:t>
              </a:r>
              <a:r>
                <a:rPr lang="en-US" sz="2289">
                  <a:solidFill>
                    <a:srgbClr val="0E2F5F"/>
                  </a:solidFill>
                  <a:latin typeface="The Youngest Serif"/>
                  <a:ea typeface="The Youngest Serif"/>
                  <a:cs typeface="The Youngest Serif"/>
                  <a:sym typeface="The Youngest Serif"/>
                </a:rPr>
                <a:t> or less) when the value of Eb/no is greater than or equal to 2. </a:t>
              </a:r>
            </a:p>
            <a:p>
              <a:pPr algn="just">
                <a:lnSpc>
                  <a:spcPts val="2908"/>
                </a:lnSpc>
                <a:spcBef>
                  <a:spcPct val="0"/>
                </a:spcBef>
              </a:pPr>
              <a:r>
                <a:rPr lang="en-US" sz="2289">
                  <a:solidFill>
                    <a:srgbClr val="0E2F5F"/>
                  </a:solidFill>
                  <a:latin typeface="The Youngest Serif"/>
                  <a:ea typeface="The Youngest Serif"/>
                  <a:cs typeface="The Youngest Serif"/>
                  <a:sym typeface="The Youngest Serif"/>
                </a:rPr>
                <a:t>From our simulations of soft decision decoding, we found that BER achieves such lower values when Eb/No is greater than or equal to 3.1 (approx.), which is close to the result obtained from normal approximation.</a:t>
              </a:r>
            </a:p>
          </p:txBody>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60744" y="195617"/>
            <a:ext cx="17152528" cy="12280169"/>
            <a:chOff x="0" y="0"/>
            <a:chExt cx="22870038" cy="16373558"/>
          </a:xfrm>
        </p:grpSpPr>
        <p:sp>
          <p:nvSpPr>
            <p:cNvPr name="Freeform 3" id="3"/>
            <p:cNvSpPr/>
            <p:nvPr/>
          </p:nvSpPr>
          <p:spPr>
            <a:xfrm flipH="false" flipV="false" rot="0">
              <a:off x="18176623" y="779359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135979" y="9639500"/>
              <a:ext cx="6734058" cy="6734058"/>
            </a:xfrm>
            <a:custGeom>
              <a:avLst/>
              <a:gdLst/>
              <a:ahLst/>
              <a:cxnLst/>
              <a:rect r="r" b="b" t="t" l="l"/>
              <a:pathLst>
                <a:path h="6734058" w="6734058">
                  <a:moveTo>
                    <a:pt x="0" y="0"/>
                  </a:moveTo>
                  <a:lnTo>
                    <a:pt x="6734059" y="0"/>
                  </a:lnTo>
                  <a:lnTo>
                    <a:pt x="6734059"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176623" y="13006529"/>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1991734" cy="1394214"/>
            </a:xfrm>
            <a:custGeom>
              <a:avLst/>
              <a:gdLst/>
              <a:ahLst/>
              <a:cxnLst/>
              <a:rect r="r" b="b" t="t" l="l"/>
              <a:pathLst>
                <a:path h="1394214" w="1991734">
                  <a:moveTo>
                    <a:pt x="0" y="0"/>
                  </a:moveTo>
                  <a:lnTo>
                    <a:pt x="1991734" y="0"/>
                  </a:lnTo>
                  <a:lnTo>
                    <a:pt x="1991734"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630282" y="0"/>
              <a:ext cx="1991734" cy="1394214"/>
            </a:xfrm>
            <a:custGeom>
              <a:avLst/>
              <a:gdLst/>
              <a:ahLst/>
              <a:cxnLst/>
              <a:rect r="r" b="b" t="t" l="l"/>
              <a:pathLst>
                <a:path h="1394214" w="1991734">
                  <a:moveTo>
                    <a:pt x="0" y="0"/>
                  </a:moveTo>
                  <a:lnTo>
                    <a:pt x="1991735" y="0"/>
                  </a:lnTo>
                  <a:lnTo>
                    <a:pt x="1991735"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19624" y="194599"/>
              <a:ext cx="11153809" cy="2451225"/>
            </a:xfrm>
            <a:prstGeom prst="rect">
              <a:avLst/>
            </a:prstGeom>
          </p:spPr>
          <p:txBody>
            <a:bodyPr anchor="t" rtlCol="false" tIns="0" lIns="0" bIns="0" rIns="0">
              <a:spAutoFit/>
            </a:bodyPr>
            <a:lstStyle/>
            <a:p>
              <a:pPr algn="ctr" marL="0" indent="0" lvl="0">
                <a:lnSpc>
                  <a:spcPts val="4749"/>
                </a:lnSpc>
                <a:spcBef>
                  <a:spcPct val="0"/>
                </a:spcBef>
              </a:pPr>
              <a:r>
                <a:rPr lang="en-US" b="true" sz="3739">
                  <a:solidFill>
                    <a:srgbClr val="0E2F5F"/>
                  </a:solidFill>
                  <a:latin typeface="Akzidenz-Grotesk Heavy"/>
                  <a:ea typeface="Akzidenz-Grotesk Heavy"/>
                  <a:cs typeface="Akzidenz-Grotesk Heavy"/>
                  <a:sym typeface="Akzidenz-Grotesk Heavy"/>
                </a:rPr>
                <a:t>Comparison with Normal Approximation And Shannon Limit</a:t>
              </a:r>
            </a:p>
          </p:txBody>
        </p:sp>
      </p:grpSp>
      <p:sp>
        <p:nvSpPr>
          <p:cNvPr name="Freeform 9" id="9"/>
          <p:cNvSpPr/>
          <p:nvPr/>
        </p:nvSpPr>
        <p:spPr>
          <a:xfrm flipH="false" flipV="false" rot="0">
            <a:off x="2395375" y="2393242"/>
            <a:ext cx="13808963" cy="6465759"/>
          </a:xfrm>
          <a:custGeom>
            <a:avLst/>
            <a:gdLst/>
            <a:ahLst/>
            <a:cxnLst/>
            <a:rect r="r" b="b" t="t" l="l"/>
            <a:pathLst>
              <a:path h="6465759" w="13808963">
                <a:moveTo>
                  <a:pt x="0" y="0"/>
                </a:moveTo>
                <a:lnTo>
                  <a:pt x="13808963" y="0"/>
                </a:lnTo>
                <a:lnTo>
                  <a:pt x="13808963" y="6465760"/>
                </a:lnTo>
                <a:lnTo>
                  <a:pt x="0" y="6465760"/>
                </a:lnTo>
                <a:lnTo>
                  <a:pt x="0" y="0"/>
                </a:lnTo>
                <a:close/>
              </a:path>
            </a:pathLst>
          </a:custGeom>
          <a:blipFill>
            <a:blip r:embed="rId8"/>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81688" y="195617"/>
            <a:ext cx="18031583" cy="12280169"/>
            <a:chOff x="0" y="0"/>
            <a:chExt cx="24042111" cy="16373558"/>
          </a:xfrm>
        </p:grpSpPr>
        <p:sp>
          <p:nvSpPr>
            <p:cNvPr name="Freeform 3" id="3"/>
            <p:cNvSpPr/>
            <p:nvPr/>
          </p:nvSpPr>
          <p:spPr>
            <a:xfrm flipH="false" flipV="false" rot="0">
              <a:off x="19348697" y="779359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08053" y="9639500"/>
              <a:ext cx="6734058" cy="6734058"/>
            </a:xfrm>
            <a:custGeom>
              <a:avLst/>
              <a:gdLst/>
              <a:ahLst/>
              <a:cxnLst/>
              <a:rect r="r" b="b" t="t" l="l"/>
              <a:pathLst>
                <a:path h="6734058" w="6734058">
                  <a:moveTo>
                    <a:pt x="0" y="0"/>
                  </a:moveTo>
                  <a:lnTo>
                    <a:pt x="6734058" y="0"/>
                  </a:lnTo>
                  <a:lnTo>
                    <a:pt x="6734058"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9348697" y="13006529"/>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09754" y="0"/>
              <a:ext cx="1991734" cy="1394214"/>
            </a:xfrm>
            <a:custGeom>
              <a:avLst/>
              <a:gdLst/>
              <a:ahLst/>
              <a:cxnLst/>
              <a:rect r="r" b="b" t="t" l="l"/>
              <a:pathLst>
                <a:path h="1394214" w="1991734">
                  <a:moveTo>
                    <a:pt x="0" y="0"/>
                  </a:moveTo>
                  <a:lnTo>
                    <a:pt x="1991735" y="0"/>
                  </a:lnTo>
                  <a:lnTo>
                    <a:pt x="1991735"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069469" y="0"/>
              <a:ext cx="1991734" cy="1394214"/>
            </a:xfrm>
            <a:custGeom>
              <a:avLst/>
              <a:gdLst/>
              <a:ahLst/>
              <a:cxnLst/>
              <a:rect r="r" b="b" t="t" l="l"/>
              <a:pathLst>
                <a:path h="1394214" w="1991734">
                  <a:moveTo>
                    <a:pt x="0" y="0"/>
                  </a:moveTo>
                  <a:lnTo>
                    <a:pt x="1991735" y="0"/>
                  </a:lnTo>
                  <a:lnTo>
                    <a:pt x="1991735" y="1394214"/>
                  </a:lnTo>
                  <a:lnTo>
                    <a:pt x="0" y="1394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891698" y="194599"/>
              <a:ext cx="11153809" cy="851025"/>
            </a:xfrm>
            <a:prstGeom prst="rect">
              <a:avLst/>
            </a:prstGeom>
          </p:spPr>
          <p:txBody>
            <a:bodyPr anchor="t" rtlCol="false" tIns="0" lIns="0" bIns="0" rIns="0">
              <a:spAutoFit/>
            </a:bodyPr>
            <a:lstStyle/>
            <a:p>
              <a:pPr algn="ctr" marL="0" indent="0" lvl="0">
                <a:lnSpc>
                  <a:spcPts val="4749"/>
                </a:lnSpc>
                <a:spcBef>
                  <a:spcPct val="0"/>
                </a:spcBef>
              </a:pPr>
              <a:r>
                <a:rPr lang="en-US" b="true" sz="3739">
                  <a:solidFill>
                    <a:srgbClr val="0E2F5F"/>
                  </a:solidFill>
                  <a:latin typeface="Akzidenz-Grotesk Heavy"/>
                  <a:ea typeface="Akzidenz-Grotesk Heavy"/>
                  <a:cs typeface="Akzidenz-Grotesk Heavy"/>
                  <a:sym typeface="Akzidenz-Grotesk Heavy"/>
                </a:rPr>
                <a:t>To sum it up...</a:t>
              </a:r>
            </a:p>
          </p:txBody>
        </p:sp>
        <p:sp>
          <p:nvSpPr>
            <p:cNvPr name="TextBox 9" id="9"/>
            <p:cNvSpPr txBox="true"/>
            <p:nvPr/>
          </p:nvSpPr>
          <p:spPr>
            <a:xfrm rot="0">
              <a:off x="0" y="3389657"/>
              <a:ext cx="18454612" cy="6273714"/>
            </a:xfrm>
            <a:prstGeom prst="rect">
              <a:avLst/>
            </a:prstGeom>
          </p:spPr>
          <p:txBody>
            <a:bodyPr anchor="t" rtlCol="false" tIns="0" lIns="0" bIns="0" rIns="0">
              <a:spAutoFit/>
            </a:bodyPr>
            <a:lstStyle/>
            <a:p>
              <a:pPr algn="l" marL="850521" indent="-425260" lvl="1">
                <a:lnSpc>
                  <a:spcPts val="5003"/>
                </a:lnSpc>
                <a:buFont typeface="Arial"/>
                <a:buChar char="•"/>
              </a:pPr>
              <a:r>
                <a:rPr lang="en-US" sz="3939">
                  <a:solidFill>
                    <a:srgbClr val="0E2F5F"/>
                  </a:solidFill>
                  <a:latin typeface="Times New Roman"/>
                  <a:ea typeface="Times New Roman"/>
                  <a:cs typeface="Times New Roman"/>
                  <a:sym typeface="Times New Roman"/>
                </a:rPr>
                <a:t>So, from all the previous discussion, we can conclude the following:</a:t>
              </a:r>
            </a:p>
            <a:p>
              <a:pPr algn="l" marL="1312431" indent="-437477" lvl="2">
                <a:lnSpc>
                  <a:spcPts val="3860"/>
                </a:lnSpc>
                <a:buFont typeface="Arial"/>
                <a:buChar char="⚬"/>
              </a:pPr>
              <a:r>
                <a:rPr lang="en-US" sz="3039">
                  <a:solidFill>
                    <a:srgbClr val="0E2F5F"/>
                  </a:solidFill>
                  <a:latin typeface="Times New Roman"/>
                  <a:ea typeface="Times New Roman"/>
                  <a:cs typeface="Times New Roman"/>
                  <a:sym typeface="Times New Roman"/>
                </a:rPr>
                <a:t>For lower SNR values or when we cannot afford losing any message bit, we should use soft decision decoding, as it is more efficient as compared to hard decision decoding.</a:t>
              </a:r>
            </a:p>
            <a:p>
              <a:pPr algn="l" marL="1312431" indent="-437477" lvl="2">
                <a:lnSpc>
                  <a:spcPts val="3860"/>
                </a:lnSpc>
                <a:buFont typeface="Arial"/>
                <a:buChar char="⚬"/>
              </a:pPr>
              <a:r>
                <a:rPr lang="en-US" sz="3039">
                  <a:solidFill>
                    <a:srgbClr val="0E2F5F"/>
                  </a:solidFill>
                  <a:latin typeface="Times New Roman"/>
                  <a:ea typeface="Times New Roman"/>
                  <a:cs typeface="Times New Roman"/>
                  <a:sym typeface="Times New Roman"/>
                </a:rPr>
                <a:t>However, soft decision decoding has higher complexity compared to hard decision decoding and at higher values of SNRs both decoding methods show nearly the same performance and hence we prefer Hard decision decoding in that case.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1853"/>
            <a:ext cx="17560767" cy="9543293"/>
            <a:chOff x="0" y="0"/>
            <a:chExt cx="23414355" cy="12724391"/>
          </a:xfrm>
        </p:grpSpPr>
        <p:grpSp>
          <p:nvGrpSpPr>
            <p:cNvPr name="Group 3" id="3"/>
            <p:cNvGrpSpPr/>
            <p:nvPr/>
          </p:nvGrpSpPr>
          <p:grpSpPr>
            <a:xfrm rot="0">
              <a:off x="395828" y="2743938"/>
              <a:ext cx="12398361" cy="8546848"/>
              <a:chOff x="0" y="0"/>
              <a:chExt cx="2449059" cy="1688266"/>
            </a:xfrm>
          </p:grpSpPr>
          <p:sp>
            <p:nvSpPr>
              <p:cNvPr name="Freeform 4" id="4"/>
              <p:cNvSpPr/>
              <p:nvPr/>
            </p:nvSpPr>
            <p:spPr>
              <a:xfrm flipH="false" flipV="false" rot="0">
                <a:off x="0" y="0"/>
                <a:ext cx="2449059" cy="1688266"/>
              </a:xfrm>
              <a:custGeom>
                <a:avLst/>
                <a:gdLst/>
                <a:ahLst/>
                <a:cxnLst/>
                <a:rect r="r" b="b" t="t" l="l"/>
                <a:pathLst>
                  <a:path h="1688266" w="2449059">
                    <a:moveTo>
                      <a:pt x="46955" y="0"/>
                    </a:moveTo>
                    <a:lnTo>
                      <a:pt x="2402104" y="0"/>
                    </a:lnTo>
                    <a:cubicBezTo>
                      <a:pt x="2428036" y="0"/>
                      <a:pt x="2449059" y="21023"/>
                      <a:pt x="2449059" y="46955"/>
                    </a:cubicBezTo>
                    <a:lnTo>
                      <a:pt x="2449059" y="1641311"/>
                    </a:lnTo>
                    <a:cubicBezTo>
                      <a:pt x="2449059" y="1653764"/>
                      <a:pt x="2444112" y="1665708"/>
                      <a:pt x="2435306" y="1674513"/>
                    </a:cubicBezTo>
                    <a:cubicBezTo>
                      <a:pt x="2426500" y="1683319"/>
                      <a:pt x="2414557" y="1688266"/>
                      <a:pt x="2402104" y="1688266"/>
                    </a:cubicBezTo>
                    <a:lnTo>
                      <a:pt x="46955" y="1688266"/>
                    </a:lnTo>
                    <a:cubicBezTo>
                      <a:pt x="21023" y="1688266"/>
                      <a:pt x="0" y="1667244"/>
                      <a:pt x="0" y="1641311"/>
                    </a:cubicBezTo>
                    <a:lnTo>
                      <a:pt x="0" y="46955"/>
                    </a:lnTo>
                    <a:cubicBezTo>
                      <a:pt x="0" y="21023"/>
                      <a:pt x="21023" y="0"/>
                      <a:pt x="46955" y="0"/>
                    </a:cubicBezTo>
                    <a:close/>
                  </a:path>
                </a:pathLst>
              </a:custGeom>
              <a:solidFill>
                <a:srgbClr val="E1EDFC"/>
              </a:solidFill>
            </p:spPr>
          </p:sp>
          <p:sp>
            <p:nvSpPr>
              <p:cNvPr name="TextBox 5" id="5"/>
              <p:cNvSpPr txBox="true"/>
              <p:nvPr/>
            </p:nvSpPr>
            <p:spPr>
              <a:xfrm>
                <a:off x="0" y="-47625"/>
                <a:ext cx="2449059" cy="1735891"/>
              </a:xfrm>
              <a:prstGeom prst="rect">
                <a:avLst/>
              </a:prstGeom>
            </p:spPr>
            <p:txBody>
              <a:bodyPr anchor="ctr" rtlCol="false" tIns="60350" lIns="60350" bIns="60350" rIns="60350"/>
              <a:lstStyle/>
              <a:p>
                <a:pPr algn="ctr">
                  <a:lnSpc>
                    <a:spcPts val="2800"/>
                  </a:lnSpc>
                </a:pPr>
              </a:p>
            </p:txBody>
          </p:sp>
        </p:grpSp>
        <p:sp>
          <p:nvSpPr>
            <p:cNvPr name="Freeform 6" id="6"/>
            <p:cNvSpPr/>
            <p:nvPr/>
          </p:nvSpPr>
          <p:spPr>
            <a:xfrm flipH="false" flipV="false" rot="0">
              <a:off x="982668" y="3126332"/>
              <a:ext cx="11224680" cy="7782059"/>
            </a:xfrm>
            <a:custGeom>
              <a:avLst/>
              <a:gdLst/>
              <a:ahLst/>
              <a:cxnLst/>
              <a:rect r="r" b="b" t="t" l="l"/>
              <a:pathLst>
                <a:path h="7782059" w="11224680">
                  <a:moveTo>
                    <a:pt x="0" y="0"/>
                  </a:moveTo>
                  <a:lnTo>
                    <a:pt x="11224680" y="0"/>
                  </a:lnTo>
                  <a:lnTo>
                    <a:pt x="11224680" y="7782059"/>
                  </a:lnTo>
                  <a:lnTo>
                    <a:pt x="0" y="7782059"/>
                  </a:lnTo>
                  <a:lnTo>
                    <a:pt x="0" y="0"/>
                  </a:lnTo>
                  <a:close/>
                </a:path>
              </a:pathLst>
            </a:custGeom>
            <a:blipFill>
              <a:blip r:embed="rId2"/>
              <a:stretch>
                <a:fillRect l="0" t="0" r="0" b="0"/>
              </a:stretch>
            </a:blipFill>
          </p:spPr>
        </p:sp>
        <p:sp>
          <p:nvSpPr>
            <p:cNvPr name="Freeform 7" id="7"/>
            <p:cNvSpPr/>
            <p:nvPr/>
          </p:nvSpPr>
          <p:spPr>
            <a:xfrm flipH="false" flipV="false" rot="0">
              <a:off x="0" y="388439"/>
              <a:ext cx="1777659" cy="1244361"/>
            </a:xfrm>
            <a:custGeom>
              <a:avLst/>
              <a:gdLst/>
              <a:ahLst/>
              <a:cxnLst/>
              <a:rect r="r" b="b" t="t" l="l"/>
              <a:pathLst>
                <a:path h="1244361" w="1777659">
                  <a:moveTo>
                    <a:pt x="0" y="0"/>
                  </a:moveTo>
                  <a:lnTo>
                    <a:pt x="1777659" y="0"/>
                  </a:lnTo>
                  <a:lnTo>
                    <a:pt x="1777659" y="1244362"/>
                  </a:lnTo>
                  <a:lnTo>
                    <a:pt x="0" y="1244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691575" y="272772"/>
              <a:ext cx="1777659" cy="1244361"/>
            </a:xfrm>
            <a:custGeom>
              <a:avLst/>
              <a:gdLst/>
              <a:ahLst/>
              <a:cxnLst/>
              <a:rect r="r" b="b" t="t" l="l"/>
              <a:pathLst>
                <a:path h="1244361" w="1777659">
                  <a:moveTo>
                    <a:pt x="0" y="0"/>
                  </a:moveTo>
                  <a:lnTo>
                    <a:pt x="1777659" y="0"/>
                  </a:lnTo>
                  <a:lnTo>
                    <a:pt x="1777659" y="1244361"/>
                  </a:lnTo>
                  <a:lnTo>
                    <a:pt x="0" y="12443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845495" y="447040"/>
              <a:ext cx="8846080" cy="1012859"/>
            </a:xfrm>
            <a:prstGeom prst="rect">
              <a:avLst/>
            </a:prstGeom>
          </p:spPr>
          <p:txBody>
            <a:bodyPr anchor="t" rtlCol="false" tIns="0" lIns="0" bIns="0" rIns="0">
              <a:spAutoFit/>
            </a:bodyPr>
            <a:lstStyle/>
            <a:p>
              <a:pPr algn="ctr" marL="0" indent="0" lvl="0">
                <a:lnSpc>
                  <a:spcPts val="5665"/>
                </a:lnSpc>
                <a:spcBef>
                  <a:spcPct val="0"/>
                </a:spcBef>
              </a:pPr>
              <a:r>
                <a:rPr lang="en-US" b="true" sz="4461">
                  <a:solidFill>
                    <a:srgbClr val="0E2F5F"/>
                  </a:solidFill>
                  <a:latin typeface="Akzidenz-Grotesk Heavy"/>
                  <a:ea typeface="Akzidenz-Grotesk Heavy"/>
                  <a:cs typeface="Akzidenz-Grotesk Heavy"/>
                  <a:sym typeface="Akzidenz-Grotesk Heavy"/>
                </a:rPr>
                <a:t>Base Graph Analysis</a:t>
              </a:r>
            </a:p>
          </p:txBody>
        </p:sp>
        <p:sp>
          <p:nvSpPr>
            <p:cNvPr name="TextBox 10" id="10"/>
            <p:cNvSpPr txBox="true"/>
            <p:nvPr/>
          </p:nvSpPr>
          <p:spPr>
            <a:xfrm rot="0">
              <a:off x="13252457" y="-38100"/>
              <a:ext cx="10161899" cy="12762491"/>
            </a:xfrm>
            <a:prstGeom prst="rect">
              <a:avLst/>
            </a:prstGeom>
          </p:spPr>
          <p:txBody>
            <a:bodyPr anchor="t" rtlCol="false" tIns="0" lIns="0" bIns="0" rIns="0">
              <a:spAutoFit/>
            </a:bodyPr>
            <a:lstStyle/>
            <a:p>
              <a:pPr algn="l" marL="492208" indent="-246104" lvl="1">
                <a:lnSpc>
                  <a:spcPts val="3191"/>
                </a:lnSpc>
                <a:buFont typeface="Arial"/>
                <a:buChar char="•"/>
              </a:pPr>
              <a:r>
                <a:rPr lang="en-US" b="true" sz="2279">
                  <a:solidFill>
                    <a:srgbClr val="0E2F5F"/>
                  </a:solidFill>
                  <a:latin typeface="Aileron Bold"/>
                  <a:ea typeface="Aileron Bold"/>
                  <a:cs typeface="Aileron Bold"/>
                  <a:sym typeface="Aileron Bold"/>
                </a:rPr>
                <a:t>There are two kinds of base graphs, and their usage is determined by </a:t>
              </a:r>
              <a:r>
                <a:rPr lang="en-US" b="true" sz="2279">
                  <a:solidFill>
                    <a:srgbClr val="0E2F5F"/>
                  </a:solidFill>
                  <a:latin typeface="Aileron Bold"/>
                  <a:ea typeface="Aileron Bold"/>
                  <a:cs typeface="Aileron Bold"/>
                  <a:sym typeface="Aileron Bold"/>
                </a:rPr>
                <a:t>code rate and size of information bits.</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BG 1 - 46  x 68</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BG 2 - 42 x 52</a:t>
              </a:r>
            </a:p>
            <a:p>
              <a:pPr algn="l" marL="492208" indent="-246104" lvl="1">
                <a:lnSpc>
                  <a:spcPts val="3191"/>
                </a:lnSpc>
                <a:buFont typeface="Arial"/>
                <a:buChar char="•"/>
              </a:pPr>
              <a:r>
                <a:rPr lang="en-US" b="true" sz="2279">
                  <a:solidFill>
                    <a:srgbClr val="0E2F5F"/>
                  </a:solidFill>
                  <a:latin typeface="Aileron Bold"/>
                  <a:ea typeface="Aileron Bold"/>
                  <a:cs typeface="Aileron Bold"/>
                  <a:sym typeface="Aileron Bold"/>
                </a:rPr>
                <a:t>For an m x n sized base graph, the number of message bits is determined as k = m - n.</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So, base graph 1 has a maximum of 22 information bits.</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Base graph 2 has a maximum of 10 information bits.</a:t>
              </a:r>
            </a:p>
            <a:p>
              <a:pPr algn="l" marL="492208" indent="-246104" lvl="1">
                <a:lnSpc>
                  <a:spcPts val="3191"/>
                </a:lnSpc>
                <a:buFont typeface="Arial"/>
                <a:buChar char="•"/>
              </a:pPr>
              <a:r>
                <a:rPr lang="en-US" b="true" sz="2279">
                  <a:solidFill>
                    <a:srgbClr val="0E2F5F"/>
                  </a:solidFill>
                  <a:latin typeface="Aileron Bold"/>
                  <a:ea typeface="Aileron Bold"/>
                  <a:cs typeface="Aileron Bold"/>
                  <a:sym typeface="Aileron Bold"/>
                </a:rPr>
                <a:t> For base graph 1:</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A is a 4 x 22 matrix; E is a 4 x 4 matrix; 0 is a 4 x 42 zero matrix</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B - 42 x 22 matrix; C - 42 x 4 matrix; I - 42 x 42 identity matrix </a:t>
              </a:r>
            </a:p>
            <a:p>
              <a:pPr algn="l" marL="492208" indent="-246104" lvl="1">
                <a:lnSpc>
                  <a:spcPts val="3191"/>
                </a:lnSpc>
                <a:buFont typeface="Arial"/>
                <a:buChar char="•"/>
              </a:pPr>
              <a:r>
                <a:rPr lang="en-US" b="true" sz="2279">
                  <a:solidFill>
                    <a:srgbClr val="0E2F5F"/>
                  </a:solidFill>
                  <a:latin typeface="Aileron Bold"/>
                  <a:ea typeface="Aileron Bold"/>
                  <a:cs typeface="Aileron Bold"/>
                  <a:sym typeface="Aileron Bold"/>
                </a:rPr>
                <a:t>For base graph 2:</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A is a 4 x 10 matrix; E is a 4 x 4 matrix; 0 is a 4 x 38 zero matrix</a:t>
              </a:r>
            </a:p>
            <a:p>
              <a:pPr algn="l" marL="984417" indent="-328139" lvl="2">
                <a:lnSpc>
                  <a:spcPts val="3191"/>
                </a:lnSpc>
                <a:buFont typeface="Arial"/>
                <a:buChar char="⚬"/>
              </a:pPr>
              <a:r>
                <a:rPr lang="en-US" b="true" sz="2279">
                  <a:solidFill>
                    <a:srgbClr val="0E2F5F"/>
                  </a:solidFill>
                  <a:latin typeface="Aileron Bold"/>
                  <a:ea typeface="Aileron Bold"/>
                  <a:cs typeface="Aileron Bold"/>
                  <a:sym typeface="Aileron Bold"/>
                </a:rPr>
                <a:t>B - 38 x 10 matrix; C - 38 x 4 matrix; I - 38 x 38 identity matrix </a:t>
              </a:r>
            </a:p>
            <a:p>
              <a:pPr algn="l" marL="492208" indent="-246104" lvl="1">
                <a:lnSpc>
                  <a:spcPts val="3191"/>
                </a:lnSpc>
                <a:buFont typeface="Arial"/>
                <a:buChar char="•"/>
              </a:pPr>
              <a:r>
                <a:rPr lang="en-US" b="true" sz="2279">
                  <a:solidFill>
                    <a:srgbClr val="0E2F5F"/>
                  </a:solidFill>
                  <a:latin typeface="Aileron Bold"/>
                  <a:ea typeface="Aileron Bold"/>
                  <a:cs typeface="Aileron Bold"/>
                  <a:sym typeface="Aileron Bold"/>
                </a:rPr>
                <a:t>The matrix ‘E’ possesses double diagonal structure which is beneficial for encoding.</a:t>
              </a:r>
            </a:p>
            <a:p>
              <a:pPr algn="l">
                <a:lnSpc>
                  <a:spcPts val="3191"/>
                </a:lnSpc>
              </a:pP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9144" y="474343"/>
            <a:ext cx="18269819" cy="11767279"/>
            <a:chOff x="0" y="0"/>
            <a:chExt cx="24359759" cy="15689705"/>
          </a:xfrm>
        </p:grpSpPr>
        <p:sp>
          <p:nvSpPr>
            <p:cNvPr name="Freeform 3" id="3"/>
            <p:cNvSpPr/>
            <p:nvPr/>
          </p:nvSpPr>
          <p:spPr>
            <a:xfrm flipH="false" flipV="false" rot="0">
              <a:off x="19666344" y="7109744"/>
              <a:ext cx="1366837" cy="1366837"/>
            </a:xfrm>
            <a:custGeom>
              <a:avLst/>
              <a:gdLst/>
              <a:ahLst/>
              <a:cxnLst/>
              <a:rect r="r" b="b" t="t" l="l"/>
              <a:pathLst>
                <a:path h="1366837" w="1366837">
                  <a:moveTo>
                    <a:pt x="0" y="0"/>
                  </a:moveTo>
                  <a:lnTo>
                    <a:pt x="1366837" y="0"/>
                  </a:lnTo>
                  <a:lnTo>
                    <a:pt x="1366837" y="1366836"/>
                  </a:lnTo>
                  <a:lnTo>
                    <a:pt x="0" y="1366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625700" y="8955647"/>
              <a:ext cx="6734058" cy="6734058"/>
            </a:xfrm>
            <a:custGeom>
              <a:avLst/>
              <a:gdLst/>
              <a:ahLst/>
              <a:cxnLst/>
              <a:rect r="r" b="b" t="t" l="l"/>
              <a:pathLst>
                <a:path h="6734058" w="6734058">
                  <a:moveTo>
                    <a:pt x="0" y="0"/>
                  </a:moveTo>
                  <a:lnTo>
                    <a:pt x="6734059" y="0"/>
                  </a:lnTo>
                  <a:lnTo>
                    <a:pt x="6734059" y="6734058"/>
                  </a:lnTo>
                  <a:lnTo>
                    <a:pt x="0" y="673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9666344" y="12322676"/>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947914"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References</a:t>
              </a:r>
            </a:p>
          </p:txBody>
        </p:sp>
        <p:sp>
          <p:nvSpPr>
            <p:cNvPr name="Freeform 7" id="7"/>
            <p:cNvSpPr/>
            <p:nvPr/>
          </p:nvSpPr>
          <p:spPr>
            <a:xfrm flipH="false" flipV="false" rot="0">
              <a:off x="13035385"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578681"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3184973"/>
              <a:ext cx="21651807" cy="2468836"/>
            </a:xfrm>
            <a:prstGeom prst="rect">
              <a:avLst/>
            </a:prstGeom>
          </p:spPr>
          <p:txBody>
            <a:bodyPr anchor="t" rtlCol="false" tIns="0" lIns="0" bIns="0" rIns="0">
              <a:spAutoFit/>
            </a:bodyPr>
            <a:lstStyle/>
            <a:p>
              <a:pPr algn="l" marL="634626" indent="-317313" lvl="1">
                <a:lnSpc>
                  <a:spcPts val="3733"/>
                </a:lnSpc>
                <a:buFont typeface="Arial"/>
                <a:buChar char="•"/>
              </a:pPr>
              <a:r>
                <a:rPr lang="en-US" sz="2939">
                  <a:solidFill>
                    <a:srgbClr val="0E2F5F"/>
                  </a:solidFill>
                  <a:latin typeface="Times New Roman"/>
                  <a:ea typeface="Times New Roman"/>
                  <a:cs typeface="Times New Roman"/>
                  <a:sym typeface="Times New Roman"/>
                </a:rPr>
                <a:t>Lecture slides of Channel Coding by Professor Yash Vasavda.</a:t>
              </a:r>
            </a:p>
            <a:p>
              <a:pPr algn="l" marL="634626" indent="-317313" lvl="1">
                <a:lnSpc>
                  <a:spcPts val="3733"/>
                </a:lnSpc>
                <a:buFont typeface="Arial"/>
                <a:buChar char="•"/>
              </a:pPr>
              <a:r>
                <a:rPr lang="en-US" sz="2939">
                  <a:solidFill>
                    <a:srgbClr val="0E2F5F"/>
                  </a:solidFill>
                  <a:latin typeface="Times New Roman"/>
                  <a:ea typeface="Times New Roman"/>
                  <a:cs typeface="Times New Roman"/>
                  <a:sym typeface="Times New Roman"/>
                </a:rPr>
                <a:t>Implementation of Low-Density Parity-Check Codes for 5G NR shared channels by LIFANG WANG</a:t>
              </a:r>
            </a:p>
            <a:p>
              <a:pPr algn="l" marL="569858" indent="-284929" lvl="1">
                <a:lnSpc>
                  <a:spcPts val="3352"/>
                </a:lnSpc>
                <a:buFont typeface="Arial"/>
                <a:buChar char="•"/>
              </a:pPr>
              <a:r>
                <a:rPr lang="en-US" sz="2639">
                  <a:solidFill>
                    <a:srgbClr val="0E2F5F"/>
                  </a:solidFill>
                  <a:latin typeface="Times New Roman"/>
                  <a:ea typeface="Times New Roman"/>
                  <a:cs typeface="Times New Roman"/>
                  <a:sym typeface="Times New Roman"/>
                </a:rPr>
                <a:t>Video lectures of NPTEL - NOM IITM by Prog. Andrew Thangaraj on LDPC codes.</a:t>
              </a:r>
            </a:p>
          </p:txBody>
        </p:sp>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68420" y="5806650"/>
            <a:ext cx="5050544" cy="6434971"/>
            <a:chOff x="0" y="0"/>
            <a:chExt cx="6734058" cy="8579962"/>
          </a:xfrm>
        </p:grpSpPr>
        <p:sp>
          <p:nvSpPr>
            <p:cNvPr name="Freeform 3" id="3"/>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4993393" y="-114300"/>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Group members</a:t>
            </a:r>
          </a:p>
        </p:txBody>
      </p:sp>
      <p:sp>
        <p:nvSpPr>
          <p:cNvPr name="Freeform 7" id="7"/>
          <p:cNvSpPr/>
          <p:nvPr/>
        </p:nvSpPr>
        <p:spPr>
          <a:xfrm flipH="false" flipV="false" rot="0">
            <a:off x="16814198" y="0"/>
            <a:ext cx="1473802" cy="1031661"/>
          </a:xfrm>
          <a:custGeom>
            <a:avLst/>
            <a:gdLst/>
            <a:ahLst/>
            <a:cxnLst/>
            <a:rect r="r" b="b" t="t" l="l"/>
            <a:pathLst>
              <a:path h="1031661" w="1473802">
                <a:moveTo>
                  <a:pt x="0" y="0"/>
                </a:moveTo>
                <a:lnTo>
                  <a:pt x="1473802" y="0"/>
                </a:lnTo>
                <a:lnTo>
                  <a:pt x="1473802" y="1031661"/>
                </a:lnTo>
                <a:lnTo>
                  <a:pt x="0" y="10316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0"/>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9" id="9"/>
          <p:cNvGraphicFramePr>
            <a:graphicFrameLocks noGrp="true"/>
          </p:cNvGraphicFramePr>
          <p:nvPr/>
        </p:nvGraphicFramePr>
        <p:xfrm>
          <a:off x="5688586" y="876324"/>
          <a:ext cx="7479408" cy="9410676"/>
        </p:xfrm>
        <a:graphic>
          <a:graphicData uri="http://schemas.openxmlformats.org/drawingml/2006/table">
            <a:tbl>
              <a:tblPr/>
              <a:tblGrid>
                <a:gridCol w="3029392"/>
                <a:gridCol w="4450016"/>
              </a:tblGrid>
              <a:tr h="812916">
                <a:tc>
                  <a:txBody>
                    <a:bodyPr anchor="t" rtlCol="false"/>
                    <a:lstStyle/>
                    <a:p>
                      <a:pPr algn="ctr">
                        <a:lnSpc>
                          <a:spcPts val="3080"/>
                        </a:lnSpc>
                        <a:defRPr/>
                      </a:pPr>
                      <a:r>
                        <a:rPr lang="en-US" sz="2200">
                          <a:solidFill>
                            <a:srgbClr val="000000"/>
                          </a:solidFill>
                          <a:latin typeface="Aileron"/>
                          <a:ea typeface="Aileron"/>
                          <a:cs typeface="Aileron"/>
                          <a:sym typeface="Aileron"/>
                        </a:rPr>
                        <a:t>Student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b="true">
                          <a:solidFill>
                            <a:srgbClr val="000000"/>
                          </a:solidFill>
                          <a:latin typeface="Aileron Bold"/>
                          <a:ea typeface="Aileron Bold"/>
                          <a:cs typeface="Aileron Bold"/>
                          <a:sym typeface="Aileron Bold"/>
                        </a:rPr>
                        <a:t>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916">
                <a:tc>
                  <a:txBody>
                    <a:bodyPr anchor="t" rtlCol="false"/>
                    <a:lstStyle/>
                    <a:p>
                      <a:pPr algn="ctr">
                        <a:lnSpc>
                          <a:spcPts val="3080"/>
                        </a:lnSpc>
                        <a:defRPr/>
                      </a:pPr>
                      <a:r>
                        <a:rPr lang="en-US" sz="2200">
                          <a:solidFill>
                            <a:srgbClr val="000000"/>
                          </a:solidFill>
                          <a:latin typeface="Aileron"/>
                          <a:ea typeface="Aileron"/>
                          <a:cs typeface="Aileron"/>
                          <a:sym typeface="Aileron"/>
                        </a:rPr>
                        <a:t>202301179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VAISHNAV POORVA MUKUL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916">
                <a:tc>
                  <a:txBody>
                    <a:bodyPr anchor="t" rtlCol="false"/>
                    <a:lstStyle/>
                    <a:p>
                      <a:pPr algn="ctr">
                        <a:lnSpc>
                          <a:spcPts val="3080"/>
                        </a:lnSpc>
                        <a:defRPr/>
                      </a:pPr>
                      <a:r>
                        <a:rPr lang="en-US" sz="2200">
                          <a:solidFill>
                            <a:srgbClr val="000000"/>
                          </a:solidFill>
                          <a:latin typeface="Aileron"/>
                          <a:ea typeface="Aileron"/>
                          <a:cs typeface="Aileron"/>
                          <a:sym typeface="Aileron"/>
                        </a:rPr>
                        <a:t>202301180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ileron"/>
                          <a:ea typeface="Aileron"/>
                          <a:cs typeface="Aileron"/>
                          <a:sym typeface="Aileron"/>
                        </a:rPr>
                        <a:t>VALA SIDDHARTHSINH HARIBHAI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916">
                <a:tc>
                  <a:txBody>
                    <a:bodyPr anchor="t" rtlCol="false"/>
                    <a:lstStyle/>
                    <a:p>
                      <a:pPr algn="ctr">
                        <a:lnSpc>
                          <a:spcPts val="3080"/>
                        </a:lnSpc>
                        <a:defRPr/>
                      </a:pPr>
                      <a:r>
                        <a:rPr lang="en-US" sz="2200">
                          <a:solidFill>
                            <a:srgbClr val="000000"/>
                          </a:solidFill>
                          <a:latin typeface="Aileron"/>
                          <a:ea typeface="Aileron"/>
                          <a:cs typeface="Aileron"/>
                          <a:sym typeface="Aileron"/>
                        </a:rPr>
                        <a:t>202301181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PATEL PREXA JAYANTKUMAR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43259">
                <a:tc>
                  <a:txBody>
                    <a:bodyPr anchor="t" rtlCol="false"/>
                    <a:lstStyle/>
                    <a:p>
                      <a:pPr algn="ctr">
                        <a:lnSpc>
                          <a:spcPts val="3079"/>
                        </a:lnSpc>
                        <a:defRPr/>
                      </a:pPr>
                      <a:r>
                        <a:rPr lang="en-US" sz="2199">
                          <a:solidFill>
                            <a:srgbClr val="000000"/>
                          </a:solidFill>
                          <a:latin typeface="Arimo"/>
                          <a:ea typeface="Arimo"/>
                          <a:cs typeface="Arimo"/>
                          <a:sym typeface="Arimo"/>
                        </a:rPr>
                        <a:t>202301182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SORATHIYA BRINDABEN DILIPBHAI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5029">
                <a:tc>
                  <a:txBody>
                    <a:bodyPr anchor="t" rtlCol="false"/>
                    <a:lstStyle/>
                    <a:p>
                      <a:pPr algn="ctr">
                        <a:lnSpc>
                          <a:spcPts val="3079"/>
                        </a:lnSpc>
                        <a:defRPr/>
                      </a:pPr>
                      <a:r>
                        <a:rPr lang="en-US" sz="2199">
                          <a:solidFill>
                            <a:srgbClr val="000000"/>
                          </a:solidFill>
                          <a:latin typeface="Arimo"/>
                          <a:ea typeface="Arimo"/>
                          <a:cs typeface="Arimo"/>
                          <a:sym typeface="Arimo"/>
                        </a:rPr>
                        <a:t>202301183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MAKAVANA RAJKUMAR BHAMABHAI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9862">
                <a:tc>
                  <a:txBody>
                    <a:bodyPr anchor="t" rtlCol="false"/>
                    <a:lstStyle/>
                    <a:p>
                      <a:pPr algn="ctr">
                        <a:lnSpc>
                          <a:spcPts val="3079"/>
                        </a:lnSpc>
                        <a:defRPr/>
                      </a:pPr>
                      <a:r>
                        <a:rPr lang="en-US" sz="2199">
                          <a:solidFill>
                            <a:srgbClr val="000000"/>
                          </a:solidFill>
                          <a:latin typeface="Arimo"/>
                          <a:ea typeface="Arimo"/>
                          <a:cs typeface="Arimo"/>
                          <a:sym typeface="Arimo"/>
                        </a:rPr>
                        <a:t>202301186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DONDA VED VIPULBHAI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5029">
                <a:tc>
                  <a:txBody>
                    <a:bodyPr anchor="t" rtlCol="false"/>
                    <a:lstStyle/>
                    <a:p>
                      <a:pPr algn="ctr">
                        <a:lnSpc>
                          <a:spcPts val="3079"/>
                        </a:lnSpc>
                        <a:defRPr/>
                      </a:pPr>
                      <a:r>
                        <a:rPr lang="en-US" sz="2199">
                          <a:solidFill>
                            <a:srgbClr val="000000"/>
                          </a:solidFill>
                          <a:latin typeface="Arimo"/>
                          <a:ea typeface="Arimo"/>
                          <a:cs typeface="Arimo"/>
                          <a:sym typeface="Arimo"/>
                        </a:rPr>
                        <a:t>202301187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BHATIA NISARG MAHESHKUMAR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916">
                <a:tc>
                  <a:txBody>
                    <a:bodyPr anchor="t" rtlCol="false"/>
                    <a:lstStyle/>
                    <a:p>
                      <a:pPr algn="ctr">
                        <a:lnSpc>
                          <a:spcPts val="3080"/>
                        </a:lnSpc>
                        <a:defRPr/>
                      </a:pPr>
                      <a:r>
                        <a:rPr lang="en-US" sz="2200">
                          <a:solidFill>
                            <a:srgbClr val="000000"/>
                          </a:solidFill>
                          <a:latin typeface="Aileron"/>
                          <a:ea typeface="Aileron"/>
                          <a:cs typeface="Aileron"/>
                          <a:sym typeface="Aileron"/>
                        </a:rPr>
                        <a:t>202301189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DHOLA KRISH HARESHBHAI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916">
                <a:tc>
                  <a:txBody>
                    <a:bodyPr anchor="t" rtlCol="false"/>
                    <a:lstStyle/>
                    <a:p>
                      <a:pPr algn="ctr">
                        <a:lnSpc>
                          <a:spcPts val="3080"/>
                        </a:lnSpc>
                        <a:defRPr/>
                      </a:pPr>
                      <a:r>
                        <a:rPr lang="en-US" sz="2200">
                          <a:solidFill>
                            <a:srgbClr val="000000"/>
                          </a:solidFill>
                          <a:latin typeface="Aileron"/>
                          <a:ea typeface="Aileron"/>
                          <a:cs typeface="Aileron"/>
                          <a:sym typeface="Aileron"/>
                        </a:rPr>
                        <a:t>202301190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80"/>
                        </a:lnSpc>
                        <a:defRPr/>
                      </a:pPr>
                      <a:r>
                        <a:rPr lang="en-US" sz="2200">
                          <a:solidFill>
                            <a:srgbClr val="000000"/>
                          </a:solidFill>
                          <a:latin typeface="Aileron"/>
                          <a:ea typeface="Aileron"/>
                          <a:cs typeface="Aileron"/>
                          <a:sym typeface="Aileron"/>
                        </a:rPr>
                        <a:t>VALA HARDIK VINUBHAI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176727"/>
            <a:ext cx="9346622" cy="3896988"/>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grpSp>
        <p:nvGrpSpPr>
          <p:cNvPr name="Group 3" id="3"/>
          <p:cNvGrpSpPr/>
          <p:nvPr/>
        </p:nvGrpSpPr>
        <p:grpSpPr>
          <a:xfrm rot="0">
            <a:off x="7249048" y="7616640"/>
            <a:ext cx="3789904" cy="665701"/>
            <a:chOff x="0" y="0"/>
            <a:chExt cx="998164" cy="175329"/>
          </a:xfrm>
        </p:grpSpPr>
        <p:sp>
          <p:nvSpPr>
            <p:cNvPr name="Freeform 4" id="4"/>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5" id="5"/>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3424608" y="-1072654"/>
            <a:ext cx="11438784" cy="2839490"/>
            <a:chOff x="0" y="0"/>
            <a:chExt cx="3012684" cy="747849"/>
          </a:xfrm>
        </p:grpSpPr>
        <p:sp>
          <p:nvSpPr>
            <p:cNvPr name="Freeform 7" id="7"/>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8" id="8"/>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9" id="9"/>
          <p:cNvGrpSpPr/>
          <p:nvPr/>
        </p:nvGrpSpPr>
        <p:grpSpPr>
          <a:xfrm rot="0">
            <a:off x="8395527" y="1028700"/>
            <a:ext cx="1496945" cy="149694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0" y="8996715"/>
            <a:ext cx="18288000" cy="1290285"/>
            <a:chOff x="0" y="0"/>
            <a:chExt cx="4816593" cy="339828"/>
          </a:xfrm>
        </p:grpSpPr>
        <p:sp>
          <p:nvSpPr>
            <p:cNvPr name="Freeform 16" id="16"/>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7" id="17"/>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8239"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72904" y="474343"/>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010080" y="590538"/>
            <a:ext cx="8869793" cy="762024"/>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Parity Check Matrix Generation</a:t>
            </a:r>
          </a:p>
        </p:txBody>
      </p:sp>
      <p:sp>
        <p:nvSpPr>
          <p:cNvPr name="TextBox 5" id="5"/>
          <p:cNvSpPr txBox="true"/>
          <p:nvPr/>
        </p:nvSpPr>
        <p:spPr>
          <a:xfrm rot="0">
            <a:off x="2693397" y="2789542"/>
            <a:ext cx="14010670" cy="6787869"/>
          </a:xfrm>
          <a:prstGeom prst="rect">
            <a:avLst/>
          </a:prstGeom>
        </p:spPr>
        <p:txBody>
          <a:bodyPr anchor="t" rtlCol="false" tIns="0" lIns="0" bIns="0" rIns="0">
            <a:spAutoFit/>
          </a:bodyPr>
          <a:lstStyle/>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In order to construct the parity check matrix, H, from the base graph,  we use Z, the expansion factor or the lifting size.  Each element of the base graph is replaced by a z x z matrix according to the following rules:</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Every -1 in the base graph is replaced by an all-zero matrix of size z x z.</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Every 0 in the base graph is replaced by an identity matrix of size z x z.</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For the base graph with an expansion factor of z, each element can be of any value from -1 to z-1.  Each element of value from 1 to z-1 (p[i][j]) is replaced by a circular permutation matrix I of size z x z. In this case, I is obtained by circularly shifting the identity matrix of size z x z to the right p[i][j] times, where p[i][j] is the value of the element in the base graph.</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Advantage of using circularly shifted matrices is to reduce the memory requirement and it can also facilitate the use of simple switch network of encoding and decoding.</a:t>
            </a:r>
          </a:p>
          <a:p>
            <a:pPr algn="l">
              <a:lnSpc>
                <a:spcPts val="3865"/>
              </a:lnSpc>
            </a:pPr>
            <a:r>
              <a:rPr lang="en-US" sz="2761" b="true">
                <a:solidFill>
                  <a:srgbClr val="0E2F5F"/>
                </a:solidFill>
                <a:latin typeface="Aileron Bold"/>
                <a:ea typeface="Aileron Bold"/>
                <a:cs typeface="Aileron Bold"/>
                <a:sym typeface="Aileron Bold"/>
              </a:rPr>
              <a:t> </a:t>
            </a:r>
          </a:p>
        </p:txBody>
      </p:sp>
      <p:grpSp>
        <p:nvGrpSpPr>
          <p:cNvPr name="Group 6" id="6"/>
          <p:cNvGrpSpPr/>
          <p:nvPr/>
        </p:nvGrpSpPr>
        <p:grpSpPr>
          <a:xfrm rot="0">
            <a:off x="15268420" y="5806650"/>
            <a:ext cx="5050544" cy="6434971"/>
            <a:chOff x="0" y="0"/>
            <a:chExt cx="6734058" cy="8579962"/>
          </a:xfrm>
        </p:grpSpPr>
        <p:sp>
          <p:nvSpPr>
            <p:cNvPr name="Freeform 7" id="7"/>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983" y="5806650"/>
            <a:ext cx="8115300" cy="1907095"/>
          </a:xfrm>
          <a:custGeom>
            <a:avLst/>
            <a:gdLst/>
            <a:ahLst/>
            <a:cxnLst/>
            <a:rect r="r" b="b" t="t" l="l"/>
            <a:pathLst>
              <a:path h="1907095" w="8115300">
                <a:moveTo>
                  <a:pt x="0" y="0"/>
                </a:moveTo>
                <a:lnTo>
                  <a:pt x="8115300" y="0"/>
                </a:lnTo>
                <a:lnTo>
                  <a:pt x="8115300" y="1907096"/>
                </a:lnTo>
                <a:lnTo>
                  <a:pt x="0" y="1907096"/>
                </a:lnTo>
                <a:lnTo>
                  <a:pt x="0" y="0"/>
                </a:lnTo>
                <a:close/>
              </a:path>
            </a:pathLst>
          </a:custGeom>
          <a:blipFill>
            <a:blip r:embed="rId2"/>
            <a:stretch>
              <a:fillRect l="0" t="0" r="0" b="0"/>
            </a:stretch>
          </a:blipFill>
        </p:spPr>
      </p:sp>
      <p:sp>
        <p:nvSpPr>
          <p:cNvPr name="Freeform 3" id="3"/>
          <p:cNvSpPr/>
          <p:nvPr/>
        </p:nvSpPr>
        <p:spPr>
          <a:xfrm flipH="false" flipV="false" rot="0">
            <a:off x="6391621" y="4974583"/>
            <a:ext cx="9542706" cy="3746744"/>
          </a:xfrm>
          <a:custGeom>
            <a:avLst/>
            <a:gdLst/>
            <a:ahLst/>
            <a:cxnLst/>
            <a:rect r="r" b="b" t="t" l="l"/>
            <a:pathLst>
              <a:path h="3746744" w="9542706">
                <a:moveTo>
                  <a:pt x="0" y="0"/>
                </a:moveTo>
                <a:lnTo>
                  <a:pt x="9542707" y="0"/>
                </a:lnTo>
                <a:lnTo>
                  <a:pt x="9542707" y="3746744"/>
                </a:lnTo>
                <a:lnTo>
                  <a:pt x="0" y="3746744"/>
                </a:lnTo>
                <a:lnTo>
                  <a:pt x="0" y="0"/>
                </a:lnTo>
                <a:close/>
              </a:path>
            </a:pathLst>
          </a:custGeom>
          <a:blipFill>
            <a:blip r:embed="rId3"/>
            <a:stretch>
              <a:fillRect l="-6341" t="0" r="-12086" b="-668"/>
            </a:stretch>
          </a:blipFill>
        </p:spPr>
      </p:sp>
      <p:sp>
        <p:nvSpPr>
          <p:cNvPr name="TextBox 4" id="4"/>
          <p:cNvSpPr txBox="true"/>
          <p:nvPr/>
        </p:nvSpPr>
        <p:spPr>
          <a:xfrm rot="0">
            <a:off x="1028700" y="2414867"/>
            <a:ext cx="14080160" cy="1930146"/>
          </a:xfrm>
          <a:prstGeom prst="rect">
            <a:avLst/>
          </a:prstGeom>
        </p:spPr>
        <p:txBody>
          <a:bodyPr anchor="t" rtlCol="false" tIns="0" lIns="0" bIns="0" rIns="0">
            <a:spAutoFit/>
          </a:bodyPr>
          <a:lstStyle/>
          <a:p>
            <a:pPr algn="l" marL="595884" indent="-297942" lvl="1">
              <a:lnSpc>
                <a:spcPts val="3863"/>
              </a:lnSpc>
              <a:buFont typeface="Arial"/>
              <a:buChar char="•"/>
            </a:pPr>
            <a:r>
              <a:rPr lang="en-US" b="true" sz="2760">
                <a:solidFill>
                  <a:srgbClr val="0E2F5F"/>
                </a:solidFill>
                <a:latin typeface="Aileron Bold"/>
                <a:ea typeface="Aileron Bold"/>
                <a:cs typeface="Aileron Bold"/>
                <a:sym typeface="Aileron Bold"/>
              </a:rPr>
              <a:t>As shown in the figure, consider a base matrix with Z=4.</a:t>
            </a:r>
          </a:p>
          <a:p>
            <a:pPr algn="l" marL="595884" indent="-297942" lvl="1">
              <a:lnSpc>
                <a:spcPts val="3863"/>
              </a:lnSpc>
              <a:buFont typeface="Arial"/>
              <a:buChar char="•"/>
            </a:pPr>
            <a:r>
              <a:rPr lang="en-US" b="true" sz="2760">
                <a:solidFill>
                  <a:srgbClr val="0E2F5F"/>
                </a:solidFill>
                <a:latin typeface="Aileron Bold"/>
                <a:ea typeface="Aileron Bold"/>
                <a:cs typeface="Aileron Bold"/>
                <a:sym typeface="Aileron Bold"/>
              </a:rPr>
              <a:t>In order to convert it into an H matrix, we replace all 0's with a 4 x 4 identity matrix. </a:t>
            </a:r>
          </a:p>
          <a:p>
            <a:pPr algn="l" marL="595884" indent="-297942" lvl="1">
              <a:lnSpc>
                <a:spcPts val="3863"/>
              </a:lnSpc>
              <a:buFont typeface="Arial"/>
              <a:buChar char="•"/>
            </a:pPr>
            <a:r>
              <a:rPr lang="en-US" b="true" sz="2760">
                <a:solidFill>
                  <a:srgbClr val="0E2F5F"/>
                </a:solidFill>
                <a:latin typeface="Aileron Bold"/>
                <a:ea typeface="Aileron Bold"/>
                <a:cs typeface="Aileron Bold"/>
                <a:sym typeface="Aileron Bold"/>
              </a:rPr>
              <a:t>The other elements of the matrix are replaced by circularly right-shifting the identity matrix depending on the value of that element.</a:t>
            </a:r>
          </a:p>
        </p:txBody>
      </p:sp>
      <p:grpSp>
        <p:nvGrpSpPr>
          <p:cNvPr name="Group 5" id="5"/>
          <p:cNvGrpSpPr/>
          <p:nvPr/>
        </p:nvGrpSpPr>
        <p:grpSpPr>
          <a:xfrm rot="0">
            <a:off x="15268420" y="5806650"/>
            <a:ext cx="5050544" cy="6434971"/>
            <a:chOff x="0" y="0"/>
            <a:chExt cx="6734058" cy="8579962"/>
          </a:xfrm>
        </p:grpSpPr>
        <p:sp>
          <p:nvSpPr>
            <p:cNvPr name="Freeform 6" id="6"/>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5010080" y="474343"/>
            <a:ext cx="8869793" cy="1108714"/>
            <a:chOff x="0" y="0"/>
            <a:chExt cx="11826391" cy="1478286"/>
          </a:xfrm>
        </p:grpSpPr>
        <p:sp>
          <p:nvSpPr>
            <p:cNvPr name="Freeform 10" id="10"/>
            <p:cNvSpPr/>
            <p:nvPr/>
          </p:nvSpPr>
          <p:spPr>
            <a:xfrm flipH="false" flipV="false" rot="0">
              <a:off x="667812"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8833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0"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Example</a:t>
              </a:r>
            </a:p>
          </p:txBody>
        </p:sp>
      </p:grpSp>
      <p:sp>
        <p:nvSpPr>
          <p:cNvPr name="AutoShape 13" id="13"/>
          <p:cNvSpPr/>
          <p:nvPr/>
        </p:nvSpPr>
        <p:spPr>
          <a:xfrm>
            <a:off x="5897880" y="5143500"/>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0" y="240179"/>
            <a:ext cx="14010670" cy="8783957"/>
            <a:chOff x="0" y="0"/>
            <a:chExt cx="18680893" cy="11711943"/>
          </a:xfrm>
        </p:grpSpPr>
        <p:sp>
          <p:nvSpPr>
            <p:cNvPr name="Freeform 3" id="3"/>
            <p:cNvSpPr/>
            <p:nvPr/>
          </p:nvSpPr>
          <p:spPr>
            <a:xfrm flipH="false" flipV="false" rot="0">
              <a:off x="5091766"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307320" y="0"/>
              <a:ext cx="2111837" cy="1478286"/>
            </a:xfrm>
            <a:custGeom>
              <a:avLst/>
              <a:gdLst/>
              <a:ahLst/>
              <a:cxnLst/>
              <a:rect r="r" b="b" t="t" l="l"/>
              <a:pathLst>
                <a:path h="1478286" w="2111837">
                  <a:moveTo>
                    <a:pt x="0" y="0"/>
                  </a:moveTo>
                  <a:lnTo>
                    <a:pt x="2111837" y="0"/>
                  </a:lnTo>
                  <a:lnTo>
                    <a:pt x="2111837" y="1478286"/>
                  </a:lnTo>
                  <a:lnTo>
                    <a:pt x="0" y="147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423954" y="193027"/>
              <a:ext cx="11826391" cy="977932"/>
            </a:xfrm>
            <a:prstGeom prst="rect">
              <a:avLst/>
            </a:prstGeom>
          </p:spPr>
          <p:txBody>
            <a:bodyPr anchor="t" rtlCol="false" tIns="0" lIns="0" bIns="0" rIns="0">
              <a:spAutoFit/>
            </a:bodyPr>
            <a:lstStyle/>
            <a:p>
              <a:pPr algn="ctr" marL="0" indent="0" lvl="0">
                <a:lnSpc>
                  <a:spcPts val="5439"/>
                </a:lnSpc>
                <a:spcBef>
                  <a:spcPct val="0"/>
                </a:spcBef>
              </a:pPr>
              <a:r>
                <a:rPr lang="en-US" b="true" sz="4282">
                  <a:solidFill>
                    <a:srgbClr val="0E2F5F"/>
                  </a:solidFill>
                  <a:latin typeface="Akzidenz-Grotesk Heavy"/>
                  <a:ea typeface="Akzidenz-Grotesk Heavy"/>
                  <a:cs typeface="Akzidenz-Grotesk Heavy"/>
                  <a:sym typeface="Akzidenz-Grotesk Heavy"/>
                </a:rPr>
                <a:t>Rate Matching</a:t>
              </a:r>
            </a:p>
          </p:txBody>
        </p:sp>
        <p:sp>
          <p:nvSpPr>
            <p:cNvPr name="TextBox 6" id="6"/>
            <p:cNvSpPr txBox="true"/>
            <p:nvPr/>
          </p:nvSpPr>
          <p:spPr>
            <a:xfrm rot="0">
              <a:off x="0" y="2032802"/>
              <a:ext cx="18680893" cy="9679141"/>
            </a:xfrm>
            <a:prstGeom prst="rect">
              <a:avLst/>
            </a:prstGeom>
          </p:spPr>
          <p:txBody>
            <a:bodyPr anchor="t" rtlCol="false" tIns="0" lIns="0" bIns="0" rIns="0">
              <a:spAutoFit/>
            </a:bodyPr>
            <a:lstStyle/>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Rate matching is the process of selecting a specific number of bits from the parity matrix in order to meet the needs of transmission over a channel.</a:t>
              </a:r>
            </a:p>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The purpose of rate matching is to adapt different code rates.</a:t>
              </a:r>
            </a:p>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In 5G NR, LDPC base graphs define a large number of encoded bits (codeword length), but often only a subset is transmitted, based on the targeted rate.</a:t>
              </a:r>
            </a:p>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Rate matching can be achieved by any of the following ways:</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Puncturing</a:t>
              </a:r>
            </a:p>
            <a:p>
              <a:pPr algn="l" marL="1788352" indent="-447088" lvl="3">
                <a:lnSpc>
                  <a:spcPts val="3865"/>
                </a:lnSpc>
                <a:buFont typeface="Arial"/>
                <a:buChar char="￭"/>
              </a:pPr>
              <a:r>
                <a:rPr lang="en-US" b="true" sz="2761">
                  <a:solidFill>
                    <a:srgbClr val="0E2F5F"/>
                  </a:solidFill>
                  <a:latin typeface="Aileron Bold"/>
                  <a:ea typeface="Aileron Bold"/>
                  <a:cs typeface="Aileron Bold"/>
                  <a:sym typeface="Aileron Bold"/>
                </a:rPr>
                <a:t>We do not transmit certain  bits after encoding.</a:t>
              </a:r>
            </a:p>
            <a:p>
              <a:pPr algn="l" marL="1192234" indent="-397411" lvl="2">
                <a:lnSpc>
                  <a:spcPts val="3865"/>
                </a:lnSpc>
                <a:buFont typeface="Arial"/>
                <a:buChar char="⚬"/>
              </a:pPr>
              <a:r>
                <a:rPr lang="en-US" b="true" sz="2761">
                  <a:solidFill>
                    <a:srgbClr val="0E2F5F"/>
                  </a:solidFill>
                  <a:latin typeface="Aileron Bold"/>
                  <a:ea typeface="Aileron Bold"/>
                  <a:cs typeface="Aileron Bold"/>
                  <a:sym typeface="Aileron Bold"/>
                </a:rPr>
                <a:t>Shortening</a:t>
              </a:r>
            </a:p>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Suppose we have an m x n base matrix and an expansion factor of z. The length of the transmitted codeword is n * z.</a:t>
              </a:r>
            </a:p>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Out of these n*z bits, the first 2z bits are always punctured. So, (n-2)*z bits will be left.</a:t>
              </a:r>
            </a:p>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The number of message bits will be (n-m)*z.</a:t>
              </a:r>
            </a:p>
            <a:p>
              <a:pPr algn="l" marL="596117" indent="-298059" lvl="1">
                <a:lnSpc>
                  <a:spcPts val="3865"/>
                </a:lnSpc>
                <a:buFont typeface="Arial"/>
                <a:buChar char="•"/>
              </a:pPr>
              <a:r>
                <a:rPr lang="en-US" b="true" sz="2761">
                  <a:solidFill>
                    <a:srgbClr val="0E2F5F"/>
                  </a:solidFill>
                  <a:latin typeface="Aileron Bold"/>
                  <a:ea typeface="Aileron Bold"/>
                  <a:cs typeface="Aileron Bold"/>
                  <a:sym typeface="Aileron Bold"/>
                </a:rPr>
                <a:t>To understand this in a better way, let us consider an example in the next slide.</a:t>
              </a:r>
            </a:p>
          </p:txBody>
        </p:sp>
      </p:grpSp>
      <p:grpSp>
        <p:nvGrpSpPr>
          <p:cNvPr name="Group 7" id="7"/>
          <p:cNvGrpSpPr/>
          <p:nvPr/>
        </p:nvGrpSpPr>
        <p:grpSpPr>
          <a:xfrm rot="0">
            <a:off x="15268420" y="5806650"/>
            <a:ext cx="5050544" cy="6434971"/>
            <a:chOff x="0" y="0"/>
            <a:chExt cx="6734058" cy="8579962"/>
          </a:xfrm>
        </p:grpSpPr>
        <p:sp>
          <p:nvSpPr>
            <p:cNvPr name="Freeform 8" id="8"/>
            <p:cNvSpPr/>
            <p:nvPr/>
          </p:nvSpPr>
          <p:spPr>
            <a:xfrm flipH="false" flipV="false" rot="0">
              <a:off x="2040644" y="0"/>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1845903"/>
              <a:ext cx="6734058" cy="6734058"/>
            </a:xfrm>
            <a:custGeom>
              <a:avLst/>
              <a:gdLst/>
              <a:ahLst/>
              <a:cxnLst/>
              <a:rect r="r" b="b" t="t" l="l"/>
              <a:pathLst>
                <a:path h="6734058" w="6734058">
                  <a:moveTo>
                    <a:pt x="0" y="0"/>
                  </a:moveTo>
                  <a:lnTo>
                    <a:pt x="6734058" y="0"/>
                  </a:lnTo>
                  <a:lnTo>
                    <a:pt x="6734058" y="6734059"/>
                  </a:lnTo>
                  <a:lnTo>
                    <a:pt x="0" y="673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40644" y="5212933"/>
              <a:ext cx="1977986" cy="611377"/>
            </a:xfrm>
            <a:custGeom>
              <a:avLst/>
              <a:gdLst/>
              <a:ahLst/>
              <a:cxnLst/>
              <a:rect r="r" b="b" t="t" l="l"/>
              <a:pathLst>
                <a:path h="611377" w="1977986">
                  <a:moveTo>
                    <a:pt x="0" y="0"/>
                  </a:moveTo>
                  <a:lnTo>
                    <a:pt x="1977986" y="0"/>
                  </a:lnTo>
                  <a:lnTo>
                    <a:pt x="1977986" y="611377"/>
                  </a:lnTo>
                  <a:lnTo>
                    <a:pt x="0" y="61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DAGk9HhpV6Q</dc:identifier>
  <dcterms:modified xsi:type="dcterms:W3CDTF">2011-08-01T06:04:30Z</dcterms:modified>
  <cp:revision>1</cp:revision>
  <dc:title>LDPC_CODES_GRP_17</dc:title>
</cp:coreProperties>
</file>